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4216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322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921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155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41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22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80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92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65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05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23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37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3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48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VuW14_F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Types of Fractures and Steps of Bone Repair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Human Anatomy and Physiology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Mrs. Krivicich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November 17, 2015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Epiphyseal Fracture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is it?</a:t>
            </a:r>
            <a:r>
              <a:rPr lang="en">
                <a:solidFill>
                  <a:srgbClr val="F3F3F3"/>
                </a:solidFill>
              </a:rPr>
              <a:t> The epiphysis separates from the diaphysis along the epiphyseal plate.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Cause?  </a:t>
            </a:r>
            <a:r>
              <a:rPr lang="en">
                <a:solidFill>
                  <a:srgbClr val="F3F3F3"/>
                </a:solidFill>
              </a:rPr>
              <a:t>The cartilage cells within the epiphyseal plate are dying and the calcification of the matrix is occurring. 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Who does this happen for? </a:t>
            </a:r>
            <a:r>
              <a:rPr lang="en">
                <a:solidFill>
                  <a:srgbClr val="F3F3F3"/>
                </a:solidFill>
              </a:rPr>
              <a:t>children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34500"/>
            <a:ext cx="3124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Greenstick Fractures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is it?</a:t>
            </a:r>
            <a:r>
              <a:rPr lang="en">
                <a:solidFill>
                  <a:srgbClr val="F3F3F3"/>
                </a:solidFill>
              </a:rPr>
              <a:t> -when a bone is partially broken, the break does not make it all the way through the bone; like a green twig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Who does this affect? </a:t>
            </a:r>
            <a:r>
              <a:rPr lang="en">
                <a:solidFill>
                  <a:srgbClr val="FFFFFF"/>
                </a:solidFill>
              </a:rPr>
              <a:t>generally in children because their bones are more flexible and have more organic matrix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Cause?  </a:t>
            </a:r>
            <a:r>
              <a:rPr lang="en">
                <a:solidFill>
                  <a:srgbClr val="F3F3F3"/>
                </a:solidFill>
              </a:rPr>
              <a:t>sadly, in child abuse cases  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187" y="2847650"/>
            <a:ext cx="22383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3270404"/>
            <a:ext cx="2238374" cy="167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1627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Bone Fracture Repair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599" cy="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1 and Step 2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077" y="1273374"/>
            <a:ext cx="2567574" cy="31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499" y="1273375"/>
            <a:ext cx="3222036" cy="317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1095875" y="1688025"/>
            <a:ext cx="1786199" cy="1693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b="1"/>
          </a:p>
        </p:txBody>
      </p:sp>
      <p:sp>
        <p:nvSpPr>
          <p:cNvPr id="134" name="Shape 134"/>
          <p:cNvSpPr txBox="1"/>
          <p:nvPr/>
        </p:nvSpPr>
        <p:spPr>
          <a:xfrm>
            <a:off x="1293950" y="3426075"/>
            <a:ext cx="3731999" cy="529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Hematoma: Massive Blood Clot, causes pain</a:t>
            </a:r>
          </a:p>
        </p:txBody>
      </p:sp>
      <p:sp>
        <p:nvSpPr>
          <p:cNvPr id="135" name="Shape 135"/>
          <p:cNvSpPr/>
          <p:nvPr/>
        </p:nvSpPr>
        <p:spPr>
          <a:xfrm>
            <a:off x="5334650" y="1652750"/>
            <a:ext cx="2126100" cy="1552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b="1"/>
          </a:p>
        </p:txBody>
      </p:sp>
      <p:sp>
        <p:nvSpPr>
          <p:cNvPr id="136" name="Shape 136"/>
          <p:cNvSpPr txBox="1"/>
          <p:nvPr/>
        </p:nvSpPr>
        <p:spPr>
          <a:xfrm>
            <a:off x="5555225" y="3337825"/>
            <a:ext cx="3020100" cy="1182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Fibrocartilaginous callus forms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-Capillaries start to grow, phagocytic cells clean up debris, fibroblasts and osteoblasts invade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6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6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8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1980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Bone Fracture Repair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599" cy="43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3 and 4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650" y="1203650"/>
            <a:ext cx="2961499" cy="374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627" y="1202874"/>
            <a:ext cx="2427599" cy="357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1060600" y="2094837"/>
            <a:ext cx="1786199" cy="1693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46" name="Shape 146"/>
          <p:cNvSpPr/>
          <p:nvPr/>
        </p:nvSpPr>
        <p:spPr>
          <a:xfrm>
            <a:off x="5768025" y="1822775"/>
            <a:ext cx="1786199" cy="16937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47" name="Shape 147"/>
          <p:cNvSpPr txBox="1"/>
          <p:nvPr/>
        </p:nvSpPr>
        <p:spPr>
          <a:xfrm>
            <a:off x="358775" y="1521075"/>
            <a:ext cx="4481699" cy="529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Bony callus forms.  The new bone trabeculae gradually converts it to a callus of spongy bone.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222375" y="3587300"/>
            <a:ext cx="3731999" cy="529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Bone remodeling occurs.  Continues for several months after the bony callus forms.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35500" y="-322925"/>
            <a:ext cx="8520599" cy="995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3000"/>
              <a:t>Classification of Fractures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162675" y="672175"/>
            <a:ext cx="8520599" cy="440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Position of the bone ends after fracture. </a:t>
            </a:r>
          </a:p>
          <a:p>
            <a:pPr marL="914400" lvl="0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" sz="2400"/>
              <a:t>Nondisplaced fractures: </a:t>
            </a:r>
            <a:r>
              <a:rPr lang="en" sz="2400">
                <a:solidFill>
                  <a:srgbClr val="F3F3F3"/>
                </a:solidFill>
              </a:rPr>
              <a:t>bone ends retain their normal position </a:t>
            </a:r>
          </a:p>
          <a:p>
            <a:pPr marL="914400" lvl="0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" sz="2400"/>
              <a:t>Displaced Fractures- </a:t>
            </a:r>
            <a:r>
              <a:rPr lang="en" sz="2400">
                <a:solidFill>
                  <a:srgbClr val="F3F3F3"/>
                </a:solidFill>
              </a:rPr>
              <a:t>bone ends are out of normal position </a:t>
            </a:r>
          </a:p>
          <a:p>
            <a:pPr lvl="0" algn="l" rtl="0">
              <a:spcBef>
                <a:spcPts val="0"/>
              </a:spcBef>
              <a:buNone/>
            </a:pPr>
            <a:endParaRPr sz="2400">
              <a:solidFill>
                <a:srgbClr val="F3F3F3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" sz="2400"/>
              <a:t>2. Completeness of break: </a:t>
            </a:r>
          </a:p>
          <a:p>
            <a:pPr marL="914400" lvl="0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" sz="2400"/>
              <a:t>Complete Fracture: </a:t>
            </a:r>
            <a:r>
              <a:rPr lang="en" sz="2400">
                <a:solidFill>
                  <a:srgbClr val="F3F3F3"/>
                </a:solidFill>
              </a:rPr>
              <a:t>If bone is broken through the fracture. </a:t>
            </a:r>
          </a:p>
          <a:p>
            <a:pPr marL="914400" lvl="0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" sz="2400"/>
              <a:t>Incomplete Fracture: </a:t>
            </a:r>
            <a:r>
              <a:rPr lang="en" sz="2400">
                <a:solidFill>
                  <a:srgbClr val="F3F3F3"/>
                </a:solidFill>
              </a:rPr>
              <a:t>If bone is not broken through the fracture. </a:t>
            </a:r>
          </a:p>
          <a:p>
            <a:pPr lvl="0" algn="l">
              <a:spcBef>
                <a:spcPts val="0"/>
              </a:spcBef>
              <a:buNone/>
            </a:pPr>
            <a:endParaRPr sz="240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35500" y="725550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/>
              <a:t>3. Orientation of the break relative to the long axis of the bone.  </a:t>
            </a:r>
          </a:p>
          <a:p>
            <a:pPr marL="914400" lvl="0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" sz="2400"/>
              <a:t>Linear fracture: </a:t>
            </a:r>
            <a:r>
              <a:rPr lang="en" sz="2400">
                <a:solidFill>
                  <a:srgbClr val="F3F3F3"/>
                </a:solidFill>
              </a:rPr>
              <a:t>Break is parallel to the long axis.  </a:t>
            </a:r>
          </a:p>
          <a:p>
            <a:pPr marL="914400" lvl="0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" sz="2400"/>
              <a:t>Transverse- </a:t>
            </a:r>
            <a:r>
              <a:rPr lang="en" sz="2400">
                <a:solidFill>
                  <a:srgbClr val="F3F3F3"/>
                </a:solidFill>
              </a:rPr>
              <a:t>Break is perpendicular to the long axis of bone. </a:t>
            </a:r>
          </a:p>
          <a:p>
            <a:pPr lvl="0" algn="l" rtl="0">
              <a:spcBef>
                <a:spcPts val="0"/>
              </a:spcBef>
              <a:buNone/>
            </a:pPr>
            <a:endParaRPr sz="2400">
              <a:solidFill>
                <a:srgbClr val="F3F3F3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" sz="2400"/>
              <a:t>4. Whether bone ends penetrate the skin.  </a:t>
            </a:r>
          </a:p>
          <a:p>
            <a:pPr marL="914400" lvl="0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" sz="2400"/>
              <a:t>Compound Fracture: </a:t>
            </a:r>
            <a:r>
              <a:rPr lang="en" sz="2400">
                <a:solidFill>
                  <a:srgbClr val="F3F3F3"/>
                </a:solidFill>
              </a:rPr>
              <a:t>Bone penetrates through skin. </a:t>
            </a:r>
          </a:p>
          <a:p>
            <a:pPr marL="914400" lvl="0" indent="-381000" algn="l" rtl="0">
              <a:spcBef>
                <a:spcPts val="0"/>
              </a:spcBef>
              <a:buSzPct val="100000"/>
              <a:buAutoNum type="alphaLcPeriod"/>
            </a:pPr>
            <a:r>
              <a:rPr lang="en" sz="2400"/>
              <a:t>Closed (Simple) Fracture: </a:t>
            </a:r>
            <a:r>
              <a:rPr lang="en" sz="2400">
                <a:solidFill>
                  <a:srgbClr val="F3F3F3"/>
                </a:solidFill>
              </a:rPr>
              <a:t>Bone ends do not penetrate skin.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235500" y="-322925"/>
            <a:ext cx="8520599" cy="995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/>
              <a:t>Classification of Fractures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Common Types of Fractures 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B6D7A8"/>
                </a:solidFill>
              </a:rPr>
              <a:t>-Comminuted 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B6D7A8"/>
                </a:solidFill>
              </a:rPr>
              <a:t>-Spiral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B6D7A8"/>
                </a:solidFill>
              </a:rPr>
              <a:t>-Depressed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B6D7A8"/>
                </a:solidFill>
              </a:rPr>
              <a:t>-Compression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B6D7A8"/>
                </a:solidFill>
              </a:rPr>
              <a:t>-Epiphyseal</a:t>
            </a:r>
          </a:p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B6D7A8"/>
                </a:solidFill>
              </a:rPr>
              <a:t>-Greenstick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175500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Comminuted Fractures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599" cy="109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What is it?</a:t>
            </a:r>
            <a:r>
              <a:rPr lang="en" sz="2400">
                <a:solidFill>
                  <a:srgbClr val="F3F3F3"/>
                </a:solidFill>
              </a:rPr>
              <a:t> -when a bone fragments into three or more parts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Who is affected by it? </a:t>
            </a:r>
            <a:r>
              <a:rPr lang="en" sz="2400">
                <a:solidFill>
                  <a:srgbClr val="F3F3F3"/>
                </a:solidFill>
              </a:rPr>
              <a:t>particularly common in the aged, whose bones tend to be more brittle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00" y="2763225"/>
            <a:ext cx="278130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859700" y="2915550"/>
            <a:ext cx="815099" cy="666899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b="1"/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800" y="2687025"/>
            <a:ext cx="2781300" cy="191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8075" y="2382225"/>
            <a:ext cx="2630933" cy="2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Spiral Fracture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123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is it? </a:t>
            </a:r>
            <a:r>
              <a:rPr lang="en">
                <a:solidFill>
                  <a:srgbClr val="F3F3F3"/>
                </a:solidFill>
              </a:rPr>
              <a:t>a ragged break that occurs when excessive twisting forces are applied to a bone. 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When does it happen? </a:t>
            </a:r>
            <a:r>
              <a:rPr lang="en">
                <a:solidFill>
                  <a:srgbClr val="F3F3F3"/>
                </a:solidFill>
              </a:rPr>
              <a:t>Common sports fracture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180025" y="1954800"/>
            <a:ext cx="4313400" cy="123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https://www.youtube.com/watch?v=lwVuW14_Fsc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880" y="2468500"/>
            <a:ext cx="3112774" cy="249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Spiral Fracture 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425" y="757100"/>
            <a:ext cx="4647625" cy="34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76000"/>
            <a:ext cx="38004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Depressed Fracture 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120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is it?</a:t>
            </a:r>
            <a:r>
              <a:rPr lang="en">
                <a:solidFill>
                  <a:srgbClr val="F3F3F3"/>
                </a:solidFill>
              </a:rPr>
              <a:t> -when broken bone portion is pressed inward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Where does this happen? </a:t>
            </a:r>
            <a:r>
              <a:rPr lang="en">
                <a:solidFill>
                  <a:srgbClr val="F3F3F3"/>
                </a:solidFill>
              </a:rPr>
              <a:t>typical of skull fracture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Cause?  </a:t>
            </a:r>
            <a:r>
              <a:rPr lang="en">
                <a:solidFill>
                  <a:srgbClr val="F3F3F3"/>
                </a:solidFill>
              </a:rPr>
              <a:t>blunt force such as a fall or car accident or falling onto an object. </a:t>
            </a:r>
            <a:r>
              <a:rPr lang="en">
                <a:solidFill>
                  <a:srgbClr val="999999"/>
                </a:solidFill>
              </a:rPr>
              <a:t>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00" y="2605276"/>
            <a:ext cx="4055649" cy="22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9100" y="2665250"/>
            <a:ext cx="2384312" cy="222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Compression Fractures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it? </a:t>
            </a:r>
            <a:r>
              <a:rPr lang="en">
                <a:solidFill>
                  <a:srgbClr val="F3F3F3"/>
                </a:solidFill>
              </a:rPr>
              <a:t>Bone is crushed.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Where does this happen? </a:t>
            </a:r>
            <a:r>
              <a:rPr lang="en">
                <a:solidFill>
                  <a:srgbClr val="F3F3F3"/>
                </a:solidFill>
              </a:rPr>
              <a:t>It happens in bones that are porous from osteoporosis. </a:t>
            </a:r>
            <a:r>
              <a:rPr lang="en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Cause?  </a:t>
            </a:r>
            <a:r>
              <a:rPr lang="en">
                <a:solidFill>
                  <a:srgbClr val="F3F3F3"/>
                </a:solidFill>
              </a:rPr>
              <a:t>Fall.  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54575"/>
            <a:ext cx="3278074" cy="219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On-screen Show (16:9)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simple-dark-2</vt:lpstr>
      <vt:lpstr>Types of Fractures and Steps of Bone Repair </vt:lpstr>
      <vt:lpstr>Classification of Fractures</vt:lpstr>
      <vt:lpstr>Classification of Fractures</vt:lpstr>
      <vt:lpstr>Common Types of Fractures </vt:lpstr>
      <vt:lpstr>Comminuted Fractures</vt:lpstr>
      <vt:lpstr>Spiral Fracture </vt:lpstr>
      <vt:lpstr>Spiral Fracture </vt:lpstr>
      <vt:lpstr>Depressed Fracture </vt:lpstr>
      <vt:lpstr>Compression Fractures </vt:lpstr>
      <vt:lpstr>Epiphyseal Fracture </vt:lpstr>
      <vt:lpstr>Greenstick Fractures </vt:lpstr>
      <vt:lpstr>Bone Fracture Repair </vt:lpstr>
      <vt:lpstr>Bone Fracture Repair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Fractures and Steps of Bone Repair </dc:title>
  <dc:creator>KrivEl</dc:creator>
  <cp:lastModifiedBy>KrivEl</cp:lastModifiedBy>
  <cp:revision>1</cp:revision>
  <dcterms:modified xsi:type="dcterms:W3CDTF">2015-11-18T19:50:14Z</dcterms:modified>
</cp:coreProperties>
</file>