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49"/>
  </p:notesMasterIdLst>
  <p:handoutMasterIdLst>
    <p:handoutMasterId r:id="rId50"/>
  </p:handoutMasterIdLst>
  <p:sldIdLst>
    <p:sldId id="258" r:id="rId6"/>
    <p:sldId id="359" r:id="rId7"/>
    <p:sldId id="369" r:id="rId8"/>
    <p:sldId id="357" r:id="rId9"/>
    <p:sldId id="318" r:id="rId10"/>
    <p:sldId id="321" r:id="rId11"/>
    <p:sldId id="324" r:id="rId12"/>
    <p:sldId id="363" r:id="rId13"/>
    <p:sldId id="370" r:id="rId14"/>
    <p:sldId id="364" r:id="rId15"/>
    <p:sldId id="360" r:id="rId16"/>
    <p:sldId id="361" r:id="rId17"/>
    <p:sldId id="327" r:id="rId18"/>
    <p:sldId id="328" r:id="rId19"/>
    <p:sldId id="341" r:id="rId20"/>
    <p:sldId id="329" r:id="rId21"/>
    <p:sldId id="365" r:id="rId22"/>
    <p:sldId id="348" r:id="rId23"/>
    <p:sldId id="342" r:id="rId24"/>
    <p:sldId id="366" r:id="rId25"/>
    <p:sldId id="343" r:id="rId26"/>
    <p:sldId id="334" r:id="rId27"/>
    <p:sldId id="335" r:id="rId28"/>
    <p:sldId id="336" r:id="rId29"/>
    <p:sldId id="337" r:id="rId30"/>
    <p:sldId id="338" r:id="rId31"/>
    <p:sldId id="367" r:id="rId32"/>
    <p:sldId id="330" r:id="rId33"/>
    <p:sldId id="331" r:id="rId34"/>
    <p:sldId id="332" r:id="rId35"/>
    <p:sldId id="333" r:id="rId36"/>
    <p:sldId id="339" r:id="rId37"/>
    <p:sldId id="340" r:id="rId38"/>
    <p:sldId id="345" r:id="rId39"/>
    <p:sldId id="346" r:id="rId40"/>
    <p:sldId id="358" r:id="rId41"/>
    <p:sldId id="349" r:id="rId42"/>
    <p:sldId id="355" r:id="rId43"/>
    <p:sldId id="362" r:id="rId44"/>
    <p:sldId id="350" r:id="rId45"/>
    <p:sldId id="351" r:id="rId46"/>
    <p:sldId id="356" r:id="rId47"/>
    <p:sldId id="368" r:id="rId4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E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2CA"/>
    <a:srgbClr val="CD0920"/>
    <a:srgbClr val="C0DB37"/>
    <a:srgbClr val="040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74083" autoAdjust="0"/>
  </p:normalViewPr>
  <p:slideViewPr>
    <p:cSldViewPr snapToGrid="0" snapToObjects="1">
      <p:cViewPr varScale="1">
        <p:scale>
          <a:sx n="92" d="100"/>
          <a:sy n="92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>
        <p:scale>
          <a:sx n="70" d="100"/>
          <a:sy n="70" d="100"/>
        </p:scale>
        <p:origin x="-2856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406C6F00-F710-4EC9-A1AD-5E7754363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48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9" tIns="46139" rIns="92279" bIns="461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79" tIns="46139" rIns="92279" bIns="461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A88EB8E9-7E05-4C60-A58D-798732DD5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72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01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9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08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10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5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65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05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78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49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26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0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36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30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7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4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5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88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31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0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4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272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83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071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692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33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325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602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30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809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965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761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628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7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06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>
            <a:spAutoFit/>
          </a:bodyPr>
          <a:lstStyle>
            <a:lvl1pPr>
              <a:defRPr sz="42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964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076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93" y="5831840"/>
            <a:ext cx="3613218" cy="9045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200" b="1" kern="1200">
          <a:solidFill>
            <a:srgbClr val="C00000"/>
          </a:solidFill>
          <a:latin typeface="Arial"/>
          <a:ea typeface="+mj-ea"/>
          <a:cs typeface="Arial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571500" indent="-225425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025525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1490663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4pPr>
      <a:lvl5pPr marL="1947863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credit.ohio.gov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highered.org/ccp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92" y="398689"/>
            <a:ext cx="6734175" cy="1685925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1800" y="2004100"/>
            <a:ext cx="8229600" cy="4985980"/>
          </a:xfrm>
        </p:spPr>
        <p:txBody>
          <a:bodyPr/>
          <a:lstStyle/>
          <a:p>
            <a:r>
              <a:rPr lang="en-US" sz="3600" i="1" dirty="0" smtClean="0">
                <a:solidFill>
                  <a:schemeClr val="tx1"/>
                </a:solidFill>
              </a:rPr>
              <a:t/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Annual Information Sessions</a:t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Public Schools</a:t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Families and Students</a:t>
            </a:r>
            <a:r>
              <a:rPr lang="en-US" sz="3600" i="1" dirty="0">
                <a:solidFill>
                  <a:schemeClr val="accent1"/>
                </a:solidFill>
              </a:rPr>
              <a:t/>
            </a:r>
            <a:br>
              <a:rPr lang="en-US" sz="3600" i="1" dirty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/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Information for </a:t>
            </a:r>
            <a:r>
              <a:rPr lang="en-US" sz="3600" i="1" smtClean="0">
                <a:solidFill>
                  <a:schemeClr val="accent1"/>
                </a:solidFill>
              </a:rPr>
              <a:t>the </a:t>
            </a:r>
            <a:br>
              <a:rPr lang="en-US" sz="3600" i="1" smtClean="0">
                <a:solidFill>
                  <a:schemeClr val="accent1"/>
                </a:solidFill>
              </a:rPr>
            </a:br>
            <a:r>
              <a:rPr lang="en-US" sz="3600" i="1" smtClean="0">
                <a:solidFill>
                  <a:schemeClr val="accent1"/>
                </a:solidFill>
              </a:rPr>
              <a:t>2018-2019 School Year</a:t>
            </a:r>
            <a:br>
              <a:rPr lang="en-US" sz="3600" i="1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/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endParaRPr lang="en-US" sz="3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5503"/>
            <a:ext cx="745835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If a student’s scores are not “college-level,” other conditions may be considered depending on the exam scores and if the student has: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Overall GPA (3.0) or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Recommendation form/letter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apply for admission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Contact the college to learn about their processes, paperwork and deadlines</a:t>
            </a:r>
          </a:p>
          <a:p>
            <a:pPr lvl="1">
              <a:spcBef>
                <a:spcPts val="1200"/>
              </a:spcBef>
            </a:pPr>
            <a:r>
              <a:rPr lang="en-US" u="sng" dirty="0" smtClean="0"/>
              <a:t>Colleges </a:t>
            </a:r>
            <a:r>
              <a:rPr lang="en-US" u="sng" dirty="0"/>
              <a:t>have the final </a:t>
            </a:r>
            <a:r>
              <a:rPr lang="en-US" u="sng" dirty="0" smtClean="0"/>
              <a:t>decision</a:t>
            </a:r>
            <a:r>
              <a:rPr lang="en-US" dirty="0" smtClean="0"/>
              <a:t> on student admission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3: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If the student is considered eligible and has been admitted to the college/university, then the college will discuss course options with the student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6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College advisors will help students know which courses they can take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Based on assessment scores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Based on course prerequisites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Courses can satisfy high school graduation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School counselors can help students understand requirements and course substitutions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Schools might have additional requirements in addition to the state minimum</a:t>
            </a:r>
          </a:p>
          <a:p>
            <a:pPr marL="346075" lvl="1" indent="0">
              <a:spcBef>
                <a:spcPts val="1200"/>
              </a:spcBef>
              <a:buNone/>
            </a:pP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Courses must be college-level or non-remedial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Courses must be nonreligious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346075" lvl="1" indent="0">
              <a:spcBef>
                <a:spcPts val="1200"/>
              </a:spcBef>
              <a:buNone/>
            </a:pP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6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1"/>
            <a:ext cx="7375338" cy="307052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 Credit Plus grades earned in the college course is the same grade that will be on the high school transcript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Grades will be factored into the high school and college GPA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3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1"/>
            <a:ext cx="7375338" cy="307052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a high school uses a weighted grading scale for Advanced Placement, International Baccalaureate, or Honors courses in a subject area,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then College Credit Plus courses in the subject area will be weighted using the same scale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may take College Credit Plus courses in subject areas that will satisfy graduation requirements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must complete End of Course exams for English, math, and science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0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many classes can students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876824"/>
            <a:ext cx="7820663" cy="43102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may be enrolled in up to 30 credit hours including high school only courses: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maximum number of credits allowable during the program is 120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261" y="3491544"/>
            <a:ext cx="8229600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/>
              <a:buNone/>
            </a:pPr>
            <a:r>
              <a:rPr lang="en-US" sz="2800" i="1" dirty="0" smtClean="0"/>
              <a:t>30 – (high school credits x 3) = </a:t>
            </a:r>
          </a:p>
          <a:p>
            <a:pPr marL="0" indent="0" algn="ctr">
              <a:spcBef>
                <a:spcPts val="1200"/>
              </a:spcBef>
              <a:buFont typeface="Arial"/>
              <a:buNone/>
            </a:pPr>
            <a:r>
              <a:rPr lang="en-US" sz="2800" i="1" dirty="0" smtClean="0"/>
              <a:t>Maximum college credit hours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College Credit Plus is Ohio’s dual credit program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earn high school and college credit at the same time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enroll in college courses and adhere to the requirements of the college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5"/>
            <a:ext cx="8229600" cy="1436914"/>
          </a:xfrm>
        </p:spPr>
        <p:txBody>
          <a:bodyPr/>
          <a:lstStyle/>
          <a:p>
            <a:r>
              <a:rPr lang="en-US" dirty="0" smtClean="0"/>
              <a:t>If a student enrolls in more than 30 credit hours:</a:t>
            </a:r>
          </a:p>
          <a:p>
            <a:pPr lvl="1"/>
            <a:r>
              <a:rPr lang="en-US" dirty="0" smtClean="0"/>
              <a:t>School will discuss with the student whether to:</a:t>
            </a:r>
          </a:p>
          <a:p>
            <a:pPr lvl="2"/>
            <a:r>
              <a:rPr lang="en-US" dirty="0" smtClean="0"/>
              <a:t>Drop the course or </a:t>
            </a:r>
          </a:p>
          <a:p>
            <a:pPr lvl="2"/>
            <a:r>
              <a:rPr lang="en-US" dirty="0" smtClean="0"/>
              <a:t>Pay for the entire course</a:t>
            </a:r>
          </a:p>
        </p:txBody>
      </p:sp>
    </p:spTree>
    <p:extLst>
      <p:ext uri="{BB962C8B-B14F-4D97-AF65-F5344CB8AC3E}">
        <p14:creationId xmlns:p14="http://schemas.microsoft.com/office/powerpoint/2010/main" val="19291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5"/>
            <a:ext cx="8229600" cy="1436914"/>
          </a:xfrm>
        </p:spPr>
        <p:txBody>
          <a:bodyPr/>
          <a:lstStyle/>
          <a:p>
            <a:r>
              <a:rPr lang="en-US" dirty="0" smtClean="0"/>
              <a:t>If a student enrolls in more than 30 credit hours and PAYS for the course: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tudent/family will assume the cost of course credits and books at the college’s standard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127172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Tests: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Tests are sometimes given weekly or at the end of the chapter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Tests are generally fewer in number covering more material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8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066783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Study Time: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Required homework ranges between 1 to 3 hours per day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Standard rule of 2 to 3 hours of homework for every hour spent in class (3 to 5 hours per day)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4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71893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Knowledge Acquisition: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Information provided mostly in-class. Out-of</a:t>
            </a:r>
            <a:r>
              <a:rPr lang="en-US" dirty="0"/>
              <a:t>-</a:t>
            </a:r>
            <a:r>
              <a:rPr lang="en-US" dirty="0" smtClean="0"/>
              <a:t>class research is minimal.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Coursework will generally require more independent thinking, longer writing assignments, and out-of-class research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20135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Grades: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Numerous quizzes, tests, and homework assignments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Fewer tests and fewer, if any, homework assignments will be used to determine final grades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2006401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Parent Role: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Parents are strong advocates working closely with teachers and counselors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Parent serves as a mentor and support for the student; the college views the student as independent decision-maker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3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2092663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Parent Role: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The Family Education Rights and Privacy Act (FERPA) protects student education records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can earn high school and college credits at the same time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can get a “head start” on college degrees or certificates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can experience college early to understand the expectations of college life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can save tuition and textbook costs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5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Must complete an assessment exam and be determined “eligible” for College </a:t>
            </a:r>
            <a:r>
              <a:rPr lang="en-US" dirty="0"/>
              <a:t>Credit </a:t>
            </a:r>
            <a:r>
              <a:rPr lang="en-US" dirty="0" smtClean="0"/>
              <a:t>Plus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</a:t>
            </a:r>
            <a:r>
              <a:rPr lang="en-US" dirty="0"/>
              <a:t>apply to any public college </a:t>
            </a:r>
            <a:r>
              <a:rPr lang="en-US" dirty="0" smtClean="0"/>
              <a:t>or </a:t>
            </a:r>
            <a:r>
              <a:rPr lang="en-US" dirty="0"/>
              <a:t>participating private college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May apply to multiple institutions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4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If students fail or withdraw too late from a college course, the district may seek reimbursement for the tuition costs from the student/family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grades that students earn are on the college transcript forever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If students perform poorly, they may be placed on academic probation or dismissal by the college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students fail or withdraw often, future financial aid may be impacted negatively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At public colleges or universities, no cost to the students/families for tuition, required fees, and books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At private colleges or universities, a small cost per credit hour may be charged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Some optional expenses are the responsibility of the student/family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Example: Parking and transportation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support services for students?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High school counselors continue to provide assistance to all College Credit Plus students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 advisors provide course selection assistance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Colleges must provide the same supports to College Credit Plus students as they do other students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about athletic eligibility?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107950" indent="0">
              <a:buNone/>
            </a:pPr>
            <a:r>
              <a:rPr lang="en-US" dirty="0"/>
              <a:t>Student athletes should:</a:t>
            </a:r>
          </a:p>
          <a:p>
            <a:pPr marL="622300" indent="-514350">
              <a:buAutoNum type="arabicPeriod"/>
            </a:pPr>
            <a:r>
              <a:rPr lang="en-US" dirty="0"/>
              <a:t>Confirm their school is </a:t>
            </a:r>
            <a:r>
              <a:rPr lang="en-US" dirty="0" smtClean="0"/>
              <a:t>an</a:t>
            </a:r>
            <a:r>
              <a:rPr lang="en-US" dirty="0"/>
              <a:t> Ohio High School Athletic Association (OHSAA)</a:t>
            </a:r>
            <a:r>
              <a:rPr lang="en-US" dirty="0" smtClean="0"/>
              <a:t> member</a:t>
            </a:r>
            <a:endParaRPr lang="en-US" dirty="0"/>
          </a:p>
          <a:p>
            <a:pPr marL="622300" indent="-514350">
              <a:buAutoNum type="arabicPeriod"/>
            </a:pPr>
            <a:r>
              <a:rPr lang="en-US" dirty="0"/>
              <a:t>Learn the OHSAA </a:t>
            </a:r>
            <a:r>
              <a:rPr lang="en-US" dirty="0" smtClean="0"/>
              <a:t>requirements</a:t>
            </a:r>
            <a:endParaRPr lang="en-US" dirty="0"/>
          </a:p>
          <a:p>
            <a:pPr marL="107950" indent="0">
              <a:buNone/>
            </a:pPr>
            <a:endParaRPr lang="en-US" dirty="0" smtClean="0"/>
          </a:p>
          <a:p>
            <a:pPr marL="107950" indent="0">
              <a:buNone/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about athletic eligibility?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107950" indent="0">
              <a:buNone/>
            </a:pPr>
            <a:r>
              <a:rPr lang="en-US" dirty="0"/>
              <a:t>Student athletes </a:t>
            </a:r>
            <a:r>
              <a:rPr lang="en-US" dirty="0" smtClean="0"/>
              <a:t>should:</a:t>
            </a:r>
          </a:p>
          <a:p>
            <a:pPr marL="107950" indent="0">
              <a:buNone/>
            </a:pPr>
            <a:r>
              <a:rPr lang="en-US" dirty="0" smtClean="0"/>
              <a:t>3. Know that summer term CCP courses </a:t>
            </a:r>
            <a:r>
              <a:rPr lang="en-US" u="sng" dirty="0" smtClean="0"/>
              <a:t>may not </a:t>
            </a:r>
            <a:r>
              <a:rPr lang="en-US" dirty="0" smtClean="0"/>
              <a:t>be used to bring a student into compliance with the OHSAA requirements for interscholastic athletic participation</a:t>
            </a:r>
          </a:p>
          <a:p>
            <a:pPr marL="107950" indent="0">
              <a:buNone/>
            </a:pPr>
            <a:endParaRPr lang="en-US" dirty="0" smtClean="0"/>
          </a:p>
          <a:p>
            <a:pPr marL="107950" indent="0">
              <a:buNone/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Will the course credits transfer?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565150" indent="-457200"/>
            <a:r>
              <a:rPr lang="en-US" dirty="0" smtClean="0"/>
              <a:t>Certain general education and technical courses will transfer especially from one public college to another public college</a:t>
            </a:r>
          </a:p>
          <a:p>
            <a:pPr marL="565150" indent="-457200"/>
            <a:r>
              <a:rPr lang="en-US" dirty="0" smtClean="0"/>
              <a:t>Students must check with colleges to confirm transferability</a:t>
            </a:r>
          </a:p>
          <a:p>
            <a:pPr marL="565150" indent="-457200"/>
            <a:r>
              <a:rPr lang="en-US" dirty="0" smtClean="0"/>
              <a:t>Students should check </a:t>
            </a:r>
            <a:r>
              <a:rPr lang="en-US" u="sng" dirty="0">
                <a:hlinkClick r:id="rId3"/>
              </a:rPr>
              <a:t>https://transfercredit.ohio.gov</a:t>
            </a:r>
            <a:r>
              <a:rPr lang="en-US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r>
              <a:rPr lang="en-US" dirty="0" smtClean="0"/>
              <a:t>for transfer info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What does being “college-ready” mean?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902880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Being “college-ready” is more than just being academically ready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Consider emotional and social transition and college expectations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Consider time management &amp; organizational skills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What does being “college-ready” mean?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902880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Being “college-ready” is more than just being academically ready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Grades earned in a College Credit Plus course are for high school AND college credit and will be calculated into the student’s GPA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 Credit Plus credits will be utilized in the calculation of financial aid 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4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</a:t>
            </a:r>
            <a:r>
              <a:rPr lang="en-US" dirty="0"/>
              <a:t>choose from a variety of college-level </a:t>
            </a:r>
            <a:r>
              <a:rPr lang="en-US" dirty="0" smtClean="0"/>
              <a:t>courses (as determined by placement testing)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Must be Ohio residents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/>
              <a:t>April 1, 2018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complete and return to the school office the </a:t>
            </a:r>
            <a:r>
              <a:rPr lang="en-US" i="1" dirty="0" smtClean="0"/>
              <a:t>Intent to Participate</a:t>
            </a:r>
            <a:r>
              <a:rPr lang="en-US" dirty="0" smtClean="0"/>
              <a:t> form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Check ACT and SAT dates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Test early to meet college/university admission deadlines (if required)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1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/>
              <a:t>College/Universities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Check each </a:t>
            </a:r>
            <a:r>
              <a:rPr lang="en-US" dirty="0" smtClean="0"/>
              <a:t>college’s deadline </a:t>
            </a:r>
            <a:r>
              <a:rPr lang="en-US" dirty="0"/>
              <a:t>for admission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Find out about assessment testing requirements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Summer </a:t>
            </a:r>
            <a:r>
              <a:rPr lang="en-US" dirty="0" smtClean="0"/>
              <a:t>semester deadline </a:t>
            </a:r>
            <a:r>
              <a:rPr lang="en-US" dirty="0"/>
              <a:t>will be early as classes </a:t>
            </a:r>
            <a:r>
              <a:rPr lang="en-US" dirty="0" smtClean="0"/>
              <a:t>usually start </a:t>
            </a:r>
            <a:r>
              <a:rPr lang="en-US" dirty="0"/>
              <a:t>in May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Do you have other questions?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9006" y="2956016"/>
            <a:ext cx="8229600" cy="738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hlinkClick r:id="rId3"/>
              </a:rPr>
              <a:t>www.ohiohighered.org/ccp</a:t>
            </a:r>
            <a:r>
              <a:rPr lang="en-US" dirty="0" smtClean="0"/>
              <a:t>  </a:t>
            </a:r>
          </a:p>
          <a:p>
            <a:pPr marL="0" indent="0" algn="ctr">
              <a:buFont typeface="Arial"/>
              <a:buNone/>
            </a:pPr>
            <a:endParaRPr lang="en-US" dirty="0"/>
          </a:p>
          <a:p>
            <a:pPr marL="0" indent="0" algn="ctr">
              <a:buFont typeface="Arial"/>
              <a:buNone/>
            </a:pPr>
            <a:endParaRPr lang="en-US" dirty="0" smtClean="0"/>
          </a:p>
          <a:p>
            <a:pPr marL="0" indent="0" algn="ctr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may add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earn </a:t>
            </a:r>
            <a:r>
              <a:rPr lang="en-US" dirty="0"/>
              <a:t>credit to satisfy both high school and college </a:t>
            </a:r>
            <a:r>
              <a:rPr lang="en-US" dirty="0" smtClean="0"/>
              <a:t>requirements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3+ Credit Hours = 1 High School Unit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Must successfully complete the courses in order to earn the credit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take classes in the summer, fall, and spring semesters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take courses at the high school</a:t>
            </a:r>
            <a:r>
              <a:rPr lang="en-US" baseline="30000" dirty="0" smtClean="0"/>
              <a:t>1</a:t>
            </a:r>
            <a:r>
              <a:rPr lang="en-US" dirty="0" smtClean="0"/>
              <a:t>, college campus, or online</a:t>
            </a:r>
          </a:p>
          <a:p>
            <a:pPr marL="346075" lvl="1" indent="0">
              <a:spcBef>
                <a:spcPts val="1200"/>
              </a:spcBef>
              <a:buNone/>
            </a:pPr>
            <a:r>
              <a:rPr lang="en-US" sz="1600" i="1" baseline="30000" dirty="0" smtClean="0"/>
              <a:t>1</a:t>
            </a:r>
            <a:r>
              <a:rPr lang="en-US" sz="1600" i="1" dirty="0" smtClean="0"/>
              <a:t>This option is available if the high school has partnered with a college or university to offer college courses at the high school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7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can students participate?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1: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be “eligible” for College Credit Plus participation based on assessment exam scores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8721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Assessment exam examples: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ACT, SAT, </a:t>
            </a:r>
            <a:r>
              <a:rPr lang="en-US" dirty="0" err="1" smtClean="0"/>
              <a:t>Accuplacer</a:t>
            </a:r>
            <a:r>
              <a:rPr lang="en-US" dirty="0" smtClean="0"/>
              <a:t>, ALEKS, </a:t>
            </a:r>
            <a:r>
              <a:rPr lang="en-US" dirty="0" err="1" smtClean="0"/>
              <a:t>PlaceU</a:t>
            </a:r>
            <a:r>
              <a:rPr lang="en-US" dirty="0" smtClean="0"/>
              <a:t>, </a:t>
            </a:r>
            <a:r>
              <a:rPr lang="en-US" dirty="0" err="1" smtClean="0"/>
              <a:t>MapleSoft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Each college/university has different exam requirements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8721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Students’ scores must indicate that they are ready for “college-level” courses in at least one subject area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Colleges and universities will review students’ scores using statewide standards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1c2134-6485-4ff6-a10e-d5cb6fa9294e">H77EFJNRH55V-1663-1922</_dlc_DocId>
    <_dlc_DocIdUrl xmlns="0d1c2134-6485-4ff6-a10e-d5cb6fa9294e">
      <Url>http://sharepoint/Projects/StraightAFund/_layouts/DocIdRedir.aspx?ID=H77EFJNRH55V-1663-1922</Url>
      <Description>H77EFJNRH55V-1663-1922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9EC3C34CE31D44B98F9120DD2B7AD0" ma:contentTypeVersion="0" ma:contentTypeDescription="Create a new document." ma:contentTypeScope="" ma:versionID="206b271f78c9fa22f96988df025fd4e1">
  <xsd:schema xmlns:xsd="http://www.w3.org/2001/XMLSchema" xmlns:xs="http://www.w3.org/2001/XMLSchema" xmlns:p="http://schemas.microsoft.com/office/2006/metadata/properties" xmlns:ns2="0d1c2134-6485-4ff6-a10e-d5cb6fa9294e" targetNamespace="http://schemas.microsoft.com/office/2006/metadata/properties" ma:root="true" ma:fieldsID="266e76a11f368247affe4bd544f23877" ns2:_="">
    <xsd:import namespace="0d1c2134-6485-4ff6-a10e-d5cb6fa929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c2134-6485-4ff6-a10e-d5cb6fa929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463022-138A-461A-8F76-A288E8B5C4AB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0d1c2134-6485-4ff6-a10e-d5cb6fa9294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6CD15A5-81EA-4B6A-912A-B9A9BB8EDC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BEA88-B751-44ED-BD3B-02316C7A052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24AF4E6-8D61-4E40-8784-069C01C39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c2134-6485-4ff6-a10e-d5cb6fa92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32741</TotalTime>
  <Words>1739</Words>
  <Application>Microsoft Office PowerPoint</Application>
  <PresentationFormat>On-screen Show (4:3)</PresentationFormat>
  <Paragraphs>470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 Annual Information Sessions Public Schools Families and Students  Information for the  2018-2019 School Year  </vt:lpstr>
      <vt:lpstr>What is College Credit Plus?</vt:lpstr>
      <vt:lpstr>What is College Credit Plus?</vt:lpstr>
      <vt:lpstr>What is College Credit Plus?</vt:lpstr>
      <vt:lpstr>What is College Credit Plus?</vt:lpstr>
      <vt:lpstr>What is College Credit Plus?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What courses can a student take?</vt:lpstr>
      <vt:lpstr>What courses can a student take?</vt:lpstr>
      <vt:lpstr>What courses can a student take?</vt:lpstr>
      <vt:lpstr>What are other requirements?</vt:lpstr>
      <vt:lpstr>What are other requirements?</vt:lpstr>
      <vt:lpstr>What are other requirements?</vt:lpstr>
      <vt:lpstr>How many classes can students take?</vt:lpstr>
      <vt:lpstr>How many classes can students take?</vt:lpstr>
      <vt:lpstr>How many classes can students take?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the benefits of participating?</vt:lpstr>
      <vt:lpstr>What are the benefits of participating?</vt:lpstr>
      <vt:lpstr>What are the consequences of underperforming?</vt:lpstr>
      <vt:lpstr>What are the consequences of underperforming?</vt:lpstr>
      <vt:lpstr>What are the expenses for College Credit Plus?</vt:lpstr>
      <vt:lpstr>What are the expenses for College Credit Plus?</vt:lpstr>
      <vt:lpstr>What are the support services for students?</vt:lpstr>
      <vt:lpstr>What about athletic eligibility?</vt:lpstr>
      <vt:lpstr>What about athletic eligibility?</vt:lpstr>
      <vt:lpstr>Will the course credits transfer?</vt:lpstr>
      <vt:lpstr>What does being “college-ready” mean?</vt:lpstr>
      <vt:lpstr>What does being “college-ready” mean?</vt:lpstr>
      <vt:lpstr>What are the deadlines?</vt:lpstr>
      <vt:lpstr>What are the deadlines?</vt:lpstr>
      <vt:lpstr>Do you have other questions?</vt:lpstr>
      <vt:lpstr>PowerPoint Presentation</vt:lpstr>
    </vt:vector>
  </TitlesOfParts>
  <Company>Sanger &amp; Eby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Ramous</dc:creator>
  <cp:lastModifiedBy>ROSSSH</cp:lastModifiedBy>
  <cp:revision>806</cp:revision>
  <cp:lastPrinted>2017-09-22T16:04:53Z</cp:lastPrinted>
  <dcterms:created xsi:type="dcterms:W3CDTF">2013-05-22T22:25:08Z</dcterms:created>
  <dcterms:modified xsi:type="dcterms:W3CDTF">2018-02-14T13:49:58Z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0x010100149EC3C34CE31D44B98F9120DD2B7AD0</vt:lpwstr>
  </property>
  <property fmtid="{D5CDD505-2E9C-101B-9397-08002B2CF9AE}" pid="3" name="_dlc_DocIdItemGuid">
    <vt:lpwstr>f21b29a5-e84c-4dae-9ddd-fde94fd128f5</vt:lpwstr>
  </property>
</Properties>
</file>