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93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91" r:id="rId18"/>
    <p:sldId id="290" r:id="rId19"/>
    <p:sldId id="270" r:id="rId20"/>
    <p:sldId id="271" r:id="rId21"/>
    <p:sldId id="272" r:id="rId22"/>
    <p:sldId id="273" r:id="rId23"/>
    <p:sldId id="274" r:id="rId24"/>
    <p:sldId id="275" r:id="rId25"/>
    <p:sldId id="298" r:id="rId26"/>
    <p:sldId id="276" r:id="rId27"/>
    <p:sldId id="277" r:id="rId28"/>
    <p:sldId id="279" r:id="rId29"/>
    <p:sldId id="284" r:id="rId30"/>
    <p:sldId id="280" r:id="rId31"/>
    <p:sldId id="281" r:id="rId32"/>
    <p:sldId id="282" r:id="rId33"/>
    <p:sldId id="283" r:id="rId34"/>
    <p:sldId id="297" r:id="rId35"/>
    <p:sldId id="300" r:id="rId36"/>
    <p:sldId id="301" r:id="rId37"/>
    <p:sldId id="302" r:id="rId38"/>
    <p:sldId id="304" r:id="rId39"/>
    <p:sldId id="303" r:id="rId40"/>
    <p:sldId id="28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1" autoAdjust="0"/>
    <p:restoredTop sz="94660"/>
  </p:normalViewPr>
  <p:slideViewPr>
    <p:cSldViewPr>
      <p:cViewPr>
        <p:scale>
          <a:sx n="96" d="100"/>
          <a:sy n="96" d="100"/>
        </p:scale>
        <p:origin x="87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FC1EAF-C592-4D73-9231-3C47731B6113}" type="doc">
      <dgm:prSet loTypeId="urn:microsoft.com/office/officeart/2005/8/layout/venn1" loCatId="relationship" qsTypeId="urn:microsoft.com/office/officeart/2005/8/quickstyle/simple1" qsCatId="simple" csTypeId="urn:microsoft.com/office/officeart/2005/8/colors/accent3_2" csCatId="accent3" phldr="1"/>
      <dgm:spPr/>
    </dgm:pt>
    <dgm:pt modelId="{D875D930-3B47-4781-A137-17EAADA84AE5}">
      <dgm:prSet phldrT="[Text]"/>
      <dgm:spPr/>
      <dgm:t>
        <a:bodyPr/>
        <a:lstStyle/>
        <a:p>
          <a:r>
            <a:rPr lang="en-US" dirty="0" smtClean="0"/>
            <a:t>Biotic</a:t>
          </a:r>
        </a:p>
        <a:p>
          <a:endParaRPr lang="en-US" dirty="0" smtClean="0"/>
        </a:p>
        <a:p>
          <a:r>
            <a:rPr lang="en-US" dirty="0" smtClean="0"/>
            <a:t>All living things in the ecosystem</a:t>
          </a:r>
        </a:p>
        <a:p>
          <a:endParaRPr lang="en-US" dirty="0" smtClean="0"/>
        </a:p>
      </dgm:t>
    </dgm:pt>
    <dgm:pt modelId="{8EB60304-6E2E-4207-8515-D1370EEF29F2}" type="parTrans" cxnId="{D91ACE05-3FB6-4C27-B36C-E7EC92191579}">
      <dgm:prSet/>
      <dgm:spPr/>
      <dgm:t>
        <a:bodyPr/>
        <a:lstStyle/>
        <a:p>
          <a:endParaRPr lang="en-US"/>
        </a:p>
      </dgm:t>
    </dgm:pt>
    <dgm:pt modelId="{6B525089-3E44-4932-A442-1B0191DB8D23}" type="sibTrans" cxnId="{D91ACE05-3FB6-4C27-B36C-E7EC92191579}">
      <dgm:prSet/>
      <dgm:spPr/>
      <dgm:t>
        <a:bodyPr/>
        <a:lstStyle/>
        <a:p>
          <a:endParaRPr lang="en-US"/>
        </a:p>
      </dgm:t>
    </dgm:pt>
    <dgm:pt modelId="{11E4CA35-A2B0-41F2-98A8-A82404AB54BF}">
      <dgm:prSet phldrT="[Text]"/>
      <dgm:spPr/>
      <dgm:t>
        <a:bodyPr/>
        <a:lstStyle/>
        <a:p>
          <a:r>
            <a:rPr lang="en-US" dirty="0" smtClean="0"/>
            <a:t>Abiotic</a:t>
          </a:r>
        </a:p>
        <a:p>
          <a:endParaRPr lang="en-US" dirty="0" smtClean="0"/>
        </a:p>
        <a:p>
          <a:r>
            <a:rPr lang="en-US" dirty="0" smtClean="0"/>
            <a:t>All nonliving things in the ecosystem</a:t>
          </a:r>
        </a:p>
        <a:p>
          <a:r>
            <a:rPr lang="en-US" dirty="0" smtClean="0"/>
            <a:t>Ex: soil, temperature, water, sunlight</a:t>
          </a:r>
        </a:p>
        <a:p>
          <a:endParaRPr lang="en-US" dirty="0" smtClean="0"/>
        </a:p>
      </dgm:t>
    </dgm:pt>
    <dgm:pt modelId="{B6791B61-F4FB-4DDD-8DD8-52A2D4CFE20B}" type="parTrans" cxnId="{8CDFA989-E347-4655-A5E2-152179CD0499}">
      <dgm:prSet/>
      <dgm:spPr/>
      <dgm:t>
        <a:bodyPr/>
        <a:lstStyle/>
        <a:p>
          <a:endParaRPr lang="en-US"/>
        </a:p>
      </dgm:t>
    </dgm:pt>
    <dgm:pt modelId="{BF6FA008-6DD4-4B56-BBEA-8515B95E5787}" type="sibTrans" cxnId="{8CDFA989-E347-4655-A5E2-152179CD0499}">
      <dgm:prSet/>
      <dgm:spPr/>
      <dgm:t>
        <a:bodyPr/>
        <a:lstStyle/>
        <a:p>
          <a:endParaRPr lang="en-US"/>
        </a:p>
      </dgm:t>
    </dgm:pt>
    <dgm:pt modelId="{5E237D2F-924F-4A6C-B5F6-C780F40BAE62}" type="pres">
      <dgm:prSet presAssocID="{20FC1EAF-C592-4D73-9231-3C47731B6113}" presName="compositeShape" presStyleCnt="0">
        <dgm:presLayoutVars>
          <dgm:chMax val="7"/>
          <dgm:dir/>
          <dgm:resizeHandles val="exact"/>
        </dgm:presLayoutVars>
      </dgm:prSet>
      <dgm:spPr/>
    </dgm:pt>
    <dgm:pt modelId="{DB8D3098-58FF-42CF-871F-BFBB9E3BDE00}" type="pres">
      <dgm:prSet presAssocID="{D875D930-3B47-4781-A137-17EAADA84AE5}" presName="circ1" presStyleLbl="vennNode1" presStyleIdx="0" presStyleCnt="2"/>
      <dgm:spPr/>
      <dgm:t>
        <a:bodyPr/>
        <a:lstStyle/>
        <a:p>
          <a:endParaRPr lang="en-US"/>
        </a:p>
      </dgm:t>
    </dgm:pt>
    <dgm:pt modelId="{D5671EB2-232F-421E-B4D2-AAF619573CFB}" type="pres">
      <dgm:prSet presAssocID="{D875D930-3B47-4781-A137-17EAADA84AE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3FD7A-95C9-4F96-8452-7A3072B1BD69}" type="pres">
      <dgm:prSet presAssocID="{11E4CA35-A2B0-41F2-98A8-A82404AB54BF}" presName="circ2" presStyleLbl="vennNode1" presStyleIdx="1" presStyleCnt="2" custLinFactNeighborX="450" custLinFactNeighborY="1201"/>
      <dgm:spPr/>
      <dgm:t>
        <a:bodyPr/>
        <a:lstStyle/>
        <a:p>
          <a:endParaRPr lang="en-US"/>
        </a:p>
      </dgm:t>
    </dgm:pt>
    <dgm:pt modelId="{EC395A87-A466-4D9B-834A-AE6C7F3BE9B2}" type="pres">
      <dgm:prSet presAssocID="{11E4CA35-A2B0-41F2-98A8-A82404AB54B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DFA989-E347-4655-A5E2-152179CD0499}" srcId="{20FC1EAF-C592-4D73-9231-3C47731B6113}" destId="{11E4CA35-A2B0-41F2-98A8-A82404AB54BF}" srcOrd="1" destOrd="0" parTransId="{B6791B61-F4FB-4DDD-8DD8-52A2D4CFE20B}" sibTransId="{BF6FA008-6DD4-4B56-BBEA-8515B95E5787}"/>
    <dgm:cxn modelId="{D91ACE05-3FB6-4C27-B36C-E7EC92191579}" srcId="{20FC1EAF-C592-4D73-9231-3C47731B6113}" destId="{D875D930-3B47-4781-A137-17EAADA84AE5}" srcOrd="0" destOrd="0" parTransId="{8EB60304-6E2E-4207-8515-D1370EEF29F2}" sibTransId="{6B525089-3E44-4932-A442-1B0191DB8D23}"/>
    <dgm:cxn modelId="{93649968-719E-4BC7-A1C9-B9189CF616B1}" type="presOf" srcId="{11E4CA35-A2B0-41F2-98A8-A82404AB54BF}" destId="{EC395A87-A466-4D9B-834A-AE6C7F3BE9B2}" srcOrd="1" destOrd="0" presId="urn:microsoft.com/office/officeart/2005/8/layout/venn1"/>
    <dgm:cxn modelId="{317BB475-AC1B-469D-9B28-2ECBDC5D3104}" type="presOf" srcId="{11E4CA35-A2B0-41F2-98A8-A82404AB54BF}" destId="{CF93FD7A-95C9-4F96-8452-7A3072B1BD69}" srcOrd="0" destOrd="0" presId="urn:microsoft.com/office/officeart/2005/8/layout/venn1"/>
    <dgm:cxn modelId="{BE67E47D-51AD-495B-A147-8A701DD97992}" type="presOf" srcId="{D875D930-3B47-4781-A137-17EAADA84AE5}" destId="{D5671EB2-232F-421E-B4D2-AAF619573CFB}" srcOrd="1" destOrd="0" presId="urn:microsoft.com/office/officeart/2005/8/layout/venn1"/>
    <dgm:cxn modelId="{C72D090C-97C0-4A39-A745-9BC5146D2C6A}" type="presOf" srcId="{20FC1EAF-C592-4D73-9231-3C47731B6113}" destId="{5E237D2F-924F-4A6C-B5F6-C780F40BAE62}" srcOrd="0" destOrd="0" presId="urn:microsoft.com/office/officeart/2005/8/layout/venn1"/>
    <dgm:cxn modelId="{0DCE3D53-2B2C-45AD-A5E7-34400FF001E9}" type="presOf" srcId="{D875D930-3B47-4781-A137-17EAADA84AE5}" destId="{DB8D3098-58FF-42CF-871F-BFBB9E3BDE00}" srcOrd="0" destOrd="0" presId="urn:microsoft.com/office/officeart/2005/8/layout/venn1"/>
    <dgm:cxn modelId="{2ADC5A0D-9EB6-433E-8891-034A608863E3}" type="presParOf" srcId="{5E237D2F-924F-4A6C-B5F6-C780F40BAE62}" destId="{DB8D3098-58FF-42CF-871F-BFBB9E3BDE00}" srcOrd="0" destOrd="0" presId="urn:microsoft.com/office/officeart/2005/8/layout/venn1"/>
    <dgm:cxn modelId="{6A049B30-7E98-4373-A427-8C0394B9A93F}" type="presParOf" srcId="{5E237D2F-924F-4A6C-B5F6-C780F40BAE62}" destId="{D5671EB2-232F-421E-B4D2-AAF619573CFB}" srcOrd="1" destOrd="0" presId="urn:microsoft.com/office/officeart/2005/8/layout/venn1"/>
    <dgm:cxn modelId="{A37EEE9C-2516-4C06-BB9D-C039DB76416C}" type="presParOf" srcId="{5E237D2F-924F-4A6C-B5F6-C780F40BAE62}" destId="{CF93FD7A-95C9-4F96-8452-7A3072B1BD69}" srcOrd="2" destOrd="0" presId="urn:microsoft.com/office/officeart/2005/8/layout/venn1"/>
    <dgm:cxn modelId="{6C30E052-6DEC-4625-A5DD-6207521B59CB}" type="presParOf" srcId="{5E237D2F-924F-4A6C-B5F6-C780F40BAE62}" destId="{EC395A87-A466-4D9B-834A-AE6C7F3BE9B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CC7009-25AB-4397-9398-787D4FB27A33}" type="doc">
      <dgm:prSet loTypeId="urn:microsoft.com/office/officeart/2005/8/layout/venn1" loCatId="relationship" qsTypeId="urn:microsoft.com/office/officeart/2005/8/quickstyle/simple2" qsCatId="simple" csTypeId="urn:microsoft.com/office/officeart/2005/8/colors/accent3_2" csCatId="accent3" phldr="1"/>
      <dgm:spPr/>
    </dgm:pt>
    <dgm:pt modelId="{3EE5E67F-88BD-429D-802C-EFD7C9C48077}">
      <dgm:prSet phldrT="[Text]"/>
      <dgm:spPr/>
      <dgm:t>
        <a:bodyPr/>
        <a:lstStyle/>
        <a:p>
          <a:r>
            <a:rPr lang="en-US" dirty="0" smtClean="0"/>
            <a:t>Producers</a:t>
          </a:r>
        </a:p>
        <a:p>
          <a:endParaRPr lang="en-US" dirty="0" smtClean="0"/>
        </a:p>
        <a:p>
          <a:r>
            <a:rPr lang="en-US" dirty="0" smtClean="0"/>
            <a:t>An organism that makes its own food</a:t>
          </a:r>
        </a:p>
        <a:p>
          <a:endParaRPr lang="en-US" dirty="0" smtClean="0"/>
        </a:p>
        <a:p>
          <a:r>
            <a:rPr lang="en-US" dirty="0" smtClean="0"/>
            <a:t>plants</a:t>
          </a:r>
          <a:endParaRPr lang="en-US" dirty="0"/>
        </a:p>
      </dgm:t>
    </dgm:pt>
    <dgm:pt modelId="{D9DC1CF4-FF1B-4EEF-B8A1-C85A4926A415}" type="parTrans" cxnId="{5FCAB235-B45B-4D4D-BD2E-5A6247839AB4}">
      <dgm:prSet/>
      <dgm:spPr/>
      <dgm:t>
        <a:bodyPr/>
        <a:lstStyle/>
        <a:p>
          <a:endParaRPr lang="en-US"/>
        </a:p>
      </dgm:t>
    </dgm:pt>
    <dgm:pt modelId="{C0F42B62-50E0-47AA-9214-B0DA20F76056}" type="sibTrans" cxnId="{5FCAB235-B45B-4D4D-BD2E-5A6247839AB4}">
      <dgm:prSet/>
      <dgm:spPr/>
      <dgm:t>
        <a:bodyPr/>
        <a:lstStyle/>
        <a:p>
          <a:endParaRPr lang="en-US"/>
        </a:p>
      </dgm:t>
    </dgm:pt>
    <dgm:pt modelId="{2F0E5380-3DFD-46B8-8165-A59337ED28D8}">
      <dgm:prSet phldrT="[Text]"/>
      <dgm:spPr/>
      <dgm:t>
        <a:bodyPr/>
        <a:lstStyle/>
        <a:p>
          <a:r>
            <a:rPr lang="en-US" dirty="0" smtClean="0"/>
            <a:t>Consumers</a:t>
          </a:r>
        </a:p>
        <a:p>
          <a:endParaRPr lang="en-US" dirty="0" smtClean="0"/>
        </a:p>
        <a:p>
          <a:r>
            <a:rPr lang="en-US" dirty="0" smtClean="0"/>
            <a:t>Eats other organisms for energy</a:t>
          </a:r>
        </a:p>
        <a:p>
          <a:endParaRPr lang="en-US" dirty="0" smtClean="0"/>
        </a:p>
        <a:p>
          <a:r>
            <a:rPr lang="en-US" dirty="0" smtClean="0"/>
            <a:t>Animals</a:t>
          </a:r>
          <a:endParaRPr lang="en-US" dirty="0"/>
        </a:p>
      </dgm:t>
    </dgm:pt>
    <dgm:pt modelId="{96138B85-1BEC-4333-8938-87EDE99E407A}" type="parTrans" cxnId="{A42307A2-1A58-4E5D-B267-19928CDD0FC2}">
      <dgm:prSet/>
      <dgm:spPr/>
      <dgm:t>
        <a:bodyPr/>
        <a:lstStyle/>
        <a:p>
          <a:endParaRPr lang="en-US"/>
        </a:p>
      </dgm:t>
    </dgm:pt>
    <dgm:pt modelId="{852B69BC-6F58-45A9-B3A1-5149E764D7CA}" type="sibTrans" cxnId="{A42307A2-1A58-4E5D-B267-19928CDD0FC2}">
      <dgm:prSet/>
      <dgm:spPr/>
      <dgm:t>
        <a:bodyPr/>
        <a:lstStyle/>
        <a:p>
          <a:endParaRPr lang="en-US"/>
        </a:p>
      </dgm:t>
    </dgm:pt>
    <dgm:pt modelId="{CC3A745C-6DEC-47A0-AF69-8B8620881CBB}" type="pres">
      <dgm:prSet presAssocID="{04CC7009-25AB-4397-9398-787D4FB27A33}" presName="compositeShape" presStyleCnt="0">
        <dgm:presLayoutVars>
          <dgm:chMax val="7"/>
          <dgm:dir/>
          <dgm:resizeHandles val="exact"/>
        </dgm:presLayoutVars>
      </dgm:prSet>
      <dgm:spPr/>
    </dgm:pt>
    <dgm:pt modelId="{89D92828-282A-42D9-A9B6-2AD31035E1A7}" type="pres">
      <dgm:prSet presAssocID="{3EE5E67F-88BD-429D-802C-EFD7C9C48077}" presName="circ1" presStyleLbl="vennNode1" presStyleIdx="0" presStyleCnt="2"/>
      <dgm:spPr/>
      <dgm:t>
        <a:bodyPr/>
        <a:lstStyle/>
        <a:p>
          <a:endParaRPr lang="en-US"/>
        </a:p>
      </dgm:t>
    </dgm:pt>
    <dgm:pt modelId="{AD2BC388-DA09-4DC6-87C9-AE51E6A38C77}" type="pres">
      <dgm:prSet presAssocID="{3EE5E67F-88BD-429D-802C-EFD7C9C4807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82603E-2B83-4A28-A32E-F8DA1E4AB1A8}" type="pres">
      <dgm:prSet presAssocID="{2F0E5380-3DFD-46B8-8165-A59337ED28D8}" presName="circ2" presStyleLbl="vennNode1" presStyleIdx="1" presStyleCnt="2"/>
      <dgm:spPr/>
      <dgm:t>
        <a:bodyPr/>
        <a:lstStyle/>
        <a:p>
          <a:endParaRPr lang="en-US"/>
        </a:p>
      </dgm:t>
    </dgm:pt>
    <dgm:pt modelId="{10EFB05E-06E4-427C-B463-76C2387323E4}" type="pres">
      <dgm:prSet presAssocID="{2F0E5380-3DFD-46B8-8165-A59337ED28D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6CA201-121B-40C6-9313-38AD1227A30E}" type="presOf" srcId="{04CC7009-25AB-4397-9398-787D4FB27A33}" destId="{CC3A745C-6DEC-47A0-AF69-8B8620881CBB}" srcOrd="0" destOrd="0" presId="urn:microsoft.com/office/officeart/2005/8/layout/venn1"/>
    <dgm:cxn modelId="{0EC4AE85-9BE2-42EA-8085-189D22F3588C}" type="presOf" srcId="{3EE5E67F-88BD-429D-802C-EFD7C9C48077}" destId="{AD2BC388-DA09-4DC6-87C9-AE51E6A38C77}" srcOrd="1" destOrd="0" presId="urn:microsoft.com/office/officeart/2005/8/layout/venn1"/>
    <dgm:cxn modelId="{5FCAB235-B45B-4D4D-BD2E-5A6247839AB4}" srcId="{04CC7009-25AB-4397-9398-787D4FB27A33}" destId="{3EE5E67F-88BD-429D-802C-EFD7C9C48077}" srcOrd="0" destOrd="0" parTransId="{D9DC1CF4-FF1B-4EEF-B8A1-C85A4926A415}" sibTransId="{C0F42B62-50E0-47AA-9214-B0DA20F76056}"/>
    <dgm:cxn modelId="{A42307A2-1A58-4E5D-B267-19928CDD0FC2}" srcId="{04CC7009-25AB-4397-9398-787D4FB27A33}" destId="{2F0E5380-3DFD-46B8-8165-A59337ED28D8}" srcOrd="1" destOrd="0" parTransId="{96138B85-1BEC-4333-8938-87EDE99E407A}" sibTransId="{852B69BC-6F58-45A9-B3A1-5149E764D7CA}"/>
    <dgm:cxn modelId="{F86C63C2-84B4-48C0-B27A-53F595358C45}" type="presOf" srcId="{2F0E5380-3DFD-46B8-8165-A59337ED28D8}" destId="{10EFB05E-06E4-427C-B463-76C2387323E4}" srcOrd="1" destOrd="0" presId="urn:microsoft.com/office/officeart/2005/8/layout/venn1"/>
    <dgm:cxn modelId="{4C6E8175-2532-4988-AF90-C017BACFCE3B}" type="presOf" srcId="{3EE5E67F-88BD-429D-802C-EFD7C9C48077}" destId="{89D92828-282A-42D9-A9B6-2AD31035E1A7}" srcOrd="0" destOrd="0" presId="urn:microsoft.com/office/officeart/2005/8/layout/venn1"/>
    <dgm:cxn modelId="{6E3CA3FB-1A6F-444B-9A1C-65B5C9F3B9D0}" type="presOf" srcId="{2F0E5380-3DFD-46B8-8165-A59337ED28D8}" destId="{6982603E-2B83-4A28-A32E-F8DA1E4AB1A8}" srcOrd="0" destOrd="0" presId="urn:microsoft.com/office/officeart/2005/8/layout/venn1"/>
    <dgm:cxn modelId="{84222328-30C7-4232-94FC-CC86527484D1}" type="presParOf" srcId="{CC3A745C-6DEC-47A0-AF69-8B8620881CBB}" destId="{89D92828-282A-42D9-A9B6-2AD31035E1A7}" srcOrd="0" destOrd="0" presId="urn:microsoft.com/office/officeart/2005/8/layout/venn1"/>
    <dgm:cxn modelId="{9AA11DE5-1539-444F-AB37-6F60748F5D90}" type="presParOf" srcId="{CC3A745C-6DEC-47A0-AF69-8B8620881CBB}" destId="{AD2BC388-DA09-4DC6-87C9-AE51E6A38C77}" srcOrd="1" destOrd="0" presId="urn:microsoft.com/office/officeart/2005/8/layout/venn1"/>
    <dgm:cxn modelId="{3DD15419-C0D9-481D-9D67-C5233548BB6E}" type="presParOf" srcId="{CC3A745C-6DEC-47A0-AF69-8B8620881CBB}" destId="{6982603E-2B83-4A28-A32E-F8DA1E4AB1A8}" srcOrd="2" destOrd="0" presId="urn:microsoft.com/office/officeart/2005/8/layout/venn1"/>
    <dgm:cxn modelId="{0C380829-26A4-4832-8490-6838761E79AE}" type="presParOf" srcId="{CC3A745C-6DEC-47A0-AF69-8B8620881CBB}" destId="{10EFB05E-06E4-427C-B463-76C2387323E4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92828-282A-42D9-A9B6-2AD31035E1A7}">
      <dsp:nvSpPr>
        <dsp:cNvPr id="0" name=""/>
        <dsp:cNvSpPr/>
      </dsp:nvSpPr>
      <dsp:spPr>
        <a:xfrm>
          <a:off x="159448" y="497268"/>
          <a:ext cx="3933063" cy="393306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Producers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 smtClean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An organism that makes its own food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 smtClean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plants</a:t>
          </a:r>
          <a:endParaRPr lang="en-US" sz="2500" kern="1200" dirty="0"/>
        </a:p>
      </dsp:txBody>
      <dsp:txXfrm>
        <a:off x="708659" y="961061"/>
        <a:ext cx="2267712" cy="3005477"/>
      </dsp:txXfrm>
    </dsp:sp>
    <dsp:sp modelId="{6982603E-2B83-4A28-A32E-F8DA1E4AB1A8}">
      <dsp:nvSpPr>
        <dsp:cNvPr id="0" name=""/>
        <dsp:cNvSpPr/>
      </dsp:nvSpPr>
      <dsp:spPr>
        <a:xfrm>
          <a:off x="2994088" y="497268"/>
          <a:ext cx="3933063" cy="393306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Consumers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 smtClean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Eats other organisms for energy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 smtClean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Animals</a:t>
          </a:r>
          <a:endParaRPr lang="en-US" sz="2500" kern="1200" dirty="0"/>
        </a:p>
      </dsp:txBody>
      <dsp:txXfrm>
        <a:off x="4110228" y="961061"/>
        <a:ext cx="2267712" cy="3005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182D-5E63-4A72-98DB-1FE36751AE6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957-7B9E-4201-B227-7314376F70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182D-5E63-4A72-98DB-1FE36751AE6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957-7B9E-4201-B227-7314376F70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182D-5E63-4A72-98DB-1FE36751AE6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957-7B9E-4201-B227-7314376F70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182D-5E63-4A72-98DB-1FE36751AE6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957-7B9E-4201-B227-7314376F7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32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182D-5E63-4A72-98DB-1FE36751AE6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957-7B9E-4201-B227-7314376F7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96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182D-5E63-4A72-98DB-1FE36751AE6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957-7B9E-4201-B227-7314376F7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73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182D-5E63-4A72-98DB-1FE36751AE6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957-7B9E-4201-B227-7314376F7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19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182D-5E63-4A72-98DB-1FE36751AE6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957-7B9E-4201-B227-7314376F7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02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182D-5E63-4A72-98DB-1FE36751AE6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957-7B9E-4201-B227-7314376F7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4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182D-5E63-4A72-98DB-1FE36751AE6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957-7B9E-4201-B227-7314376F7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1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182D-5E63-4A72-98DB-1FE36751AE6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957-7B9E-4201-B227-7314376F7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7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182D-5E63-4A72-98DB-1FE36751AE6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957-7B9E-4201-B227-7314376F70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182D-5E63-4A72-98DB-1FE36751AE6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957-7B9E-4201-B227-7314376F7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57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182D-5E63-4A72-98DB-1FE36751AE6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957-7B9E-4201-B227-7314376F7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40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182D-5E63-4A72-98DB-1FE36751AE6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957-7B9E-4201-B227-7314376F7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26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182D-5E63-4A72-98DB-1FE36751AE6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957-7B9E-4201-B227-7314376F705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6029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182D-5E63-4A72-98DB-1FE36751AE6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957-7B9E-4201-B227-7314376F7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18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182D-5E63-4A72-98DB-1FE36751AE6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957-7B9E-4201-B227-7314376F7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50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182D-5E63-4A72-98DB-1FE36751AE6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957-7B9E-4201-B227-7314376F7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55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182D-5E63-4A72-98DB-1FE36751AE6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957-7B9E-4201-B227-7314376F7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315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182D-5E63-4A72-98DB-1FE36751AE6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957-7B9E-4201-B227-7314376F7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9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182D-5E63-4A72-98DB-1FE36751AE6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957-7B9E-4201-B227-7314376F70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182D-5E63-4A72-98DB-1FE36751AE6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957-7B9E-4201-B227-7314376F70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182D-5E63-4A72-98DB-1FE36751AE6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957-7B9E-4201-B227-7314376F70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182D-5E63-4A72-98DB-1FE36751AE6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957-7B9E-4201-B227-7314376F70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182D-5E63-4A72-98DB-1FE36751AE6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957-7B9E-4201-B227-7314376F70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182D-5E63-4A72-98DB-1FE36751AE6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957-7B9E-4201-B227-7314376F70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182D-5E63-4A72-98DB-1FE36751AE6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3957-7B9E-4201-B227-7314376F7055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225182D-5E63-4A72-98DB-1FE36751AE6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2D613957-7B9E-4201-B227-7314376F7055}" type="slidenum">
              <a:rPr lang="en-US" smtClean="0"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225182D-5E63-4A72-98DB-1FE36751AE6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13957-7B9E-4201-B227-7314376F7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19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ZJ7XCt_UGz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osu.pbslearningmedia.org/resource/nat08.living.eco.ecos.travcom/unlikely-travel-companions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slearningmedia.org/resource/hew06.sci.life.reg.foodweb/energy-flow-in-the-coral-reef-ecosyste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wosu.pbslearningmedia.org/asset/lsps07_int_oceanfoodweb/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arner.org/courses/envsci/interactives/ecology/ecology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videos/search?q=the+lion+king+full+movie&amp;view=detail&amp;&amp;&amp;mid=AEDD69163C077055A429AEDD69163C077055A429&amp;rvsmid=AEDD69163C077055A429AEDD69163C077055A429#view=detail&amp;mid=AEDD69163C077055A429AEDD69163C077055A429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slearningmedia.org/asset/lsps07_int_ecosyste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osu.pbslearningmedia.org/resource/rr10.sci.living.eco.ecosys/ecosyste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Ecology/ </a:t>
            </a:r>
            <a:r>
              <a:rPr lang="en-US" sz="4800" dirty="0" smtClean="0"/>
              <a:t>populations &amp; succession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049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Handout Instruction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The Virtual Ecosystem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Ecology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587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Section2: Relationships among 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Bell work: compare and contrast biotic and abiotic factors.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288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125113" cy="924475"/>
          </a:xfrm>
        </p:spPr>
        <p:txBody>
          <a:bodyPr/>
          <a:lstStyle/>
          <a:p>
            <a:r>
              <a:rPr lang="en-US" dirty="0" smtClean="0"/>
              <a:t>Relationships among 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64008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Studying the entire biosphere would be a huge job!! So scientists split up the biosphere into smaller groups in order to study. They then see how these smaller groups interact together.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20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 among 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Population: is a group of the same type of organisms living in the same place at the same time. </a:t>
            </a:r>
          </a:p>
          <a:p>
            <a:pPr lvl="1"/>
            <a:r>
              <a:rPr lang="en-US" sz="2400" dirty="0"/>
              <a:t>Example: the </a:t>
            </a:r>
            <a:r>
              <a:rPr lang="en-US" sz="2400" dirty="0" smtClean="0"/>
              <a:t>different fish species that </a:t>
            </a:r>
            <a:r>
              <a:rPr lang="en-US" sz="2400" dirty="0"/>
              <a:t>live in a coral reef is considered a </a:t>
            </a:r>
            <a:r>
              <a:rPr lang="en-US" sz="2400" dirty="0" smtClean="0"/>
              <a:t>population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17818"/>
            <a:ext cx="3657600" cy="274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66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125113" cy="924475"/>
          </a:xfrm>
        </p:spPr>
        <p:txBody>
          <a:bodyPr/>
          <a:lstStyle/>
          <a:p>
            <a:r>
              <a:rPr lang="en-US" dirty="0" smtClean="0"/>
              <a:t>Relationships among 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All of the populations that live in an area make up a </a:t>
            </a:r>
            <a:r>
              <a:rPr lang="en-US" sz="3200" b="1" u="sng" dirty="0" smtClean="0"/>
              <a:t>community. </a:t>
            </a:r>
            <a:endParaRPr lang="en-US" sz="3200" dirty="0" smtClean="0"/>
          </a:p>
          <a:p>
            <a:pPr lvl="1"/>
            <a:r>
              <a:rPr lang="en-US" sz="2400" dirty="0" smtClean="0"/>
              <a:t>Example: The fish, mollusks, echinoderms, and cnidarian in the reef make up a community.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862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66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25113" cy="924475"/>
          </a:xfrm>
        </p:spPr>
        <p:txBody>
          <a:bodyPr/>
          <a:lstStyle/>
          <a:p>
            <a:r>
              <a:rPr lang="en-US" dirty="0" smtClean="0"/>
              <a:t>Relationship among 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Identify three populations in this picture below: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34" y="2667000"/>
            <a:ext cx="5805267" cy="387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61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75724"/>
            <a:ext cx="8382000" cy="924475"/>
          </a:xfrm>
        </p:spPr>
        <p:txBody>
          <a:bodyPr/>
          <a:lstStyle/>
          <a:p>
            <a:r>
              <a:rPr lang="en-US" dirty="0" smtClean="0"/>
              <a:t>Is this a Population or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81148"/>
            <a:ext cx="6629400" cy="496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62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170" y="190815"/>
            <a:ext cx="7125113" cy="924475"/>
          </a:xfrm>
        </p:spPr>
        <p:txBody>
          <a:bodyPr/>
          <a:lstStyle/>
          <a:p>
            <a:r>
              <a:rPr lang="en-US" dirty="0" smtClean="0"/>
              <a:t>Identify two populations below…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990600"/>
            <a:ext cx="8841721" cy="599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41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 among 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Population density: compares the size of the population with its area.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4" t="25788" r="8639" b="22635"/>
          <a:stretch/>
        </p:blipFill>
        <p:spPr bwMode="auto">
          <a:xfrm>
            <a:off x="665018" y="2971800"/>
            <a:ext cx="7916026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8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 among 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Can a population grow larger and larger forever???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484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125113" cy="924475"/>
          </a:xfrm>
        </p:spPr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678" y="723900"/>
            <a:ext cx="7372555" cy="471579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is an ecosystems?</a:t>
            </a:r>
          </a:p>
          <a:p>
            <a:r>
              <a:rPr lang="en-US" sz="2400" dirty="0" smtClean="0"/>
              <a:t>What things are included in an ecosystem?</a:t>
            </a:r>
          </a:p>
          <a:p>
            <a:r>
              <a:rPr lang="en-US" sz="2400" dirty="0" smtClean="0"/>
              <a:t>Are there living and non living things in an ecosystem?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580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among 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NO!!!</a:t>
            </a:r>
          </a:p>
          <a:p>
            <a:r>
              <a:rPr lang="en-US" sz="2800" dirty="0" smtClean="0"/>
              <a:t>Limiting factors: Factors stop a population from growing</a:t>
            </a:r>
          </a:p>
          <a:p>
            <a:pPr lvl="1"/>
            <a:r>
              <a:rPr lang="en-US" sz="2400" dirty="0" smtClean="0"/>
              <a:t>Examples: Water, food, &amp; shelter.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378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 among 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Our human </a:t>
            </a:r>
            <a:r>
              <a:rPr lang="en-US" sz="2800" b="1" dirty="0" smtClean="0"/>
              <a:t>population</a:t>
            </a:r>
            <a:r>
              <a:rPr lang="en-US" sz="2800" dirty="0" smtClean="0"/>
              <a:t> in 5 minutes. </a:t>
            </a:r>
            <a:endParaRPr lang="en-US" sz="2800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youtu.be/ZJ7XCt_UGz0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9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 among 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small treat… maybe too small ;)</a:t>
            </a:r>
          </a:p>
          <a:p>
            <a:pPr lvl="8"/>
            <a:r>
              <a:rPr lang="en-US" sz="2200" dirty="0" smtClean="0"/>
              <a:t>Competition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0201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 among 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Competition: happens when a resource can not supply a whole population</a:t>
            </a:r>
          </a:p>
          <a:p>
            <a:pPr lvl="1"/>
            <a:r>
              <a:rPr lang="en-US" sz="2400" dirty="0" smtClean="0"/>
              <a:t>This can happen with food, water, shelter,  and sunlight.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855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Symbiotic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8000999" cy="5181600"/>
          </a:xfrm>
        </p:spPr>
        <p:txBody>
          <a:bodyPr>
            <a:normAutofit/>
          </a:bodyPr>
          <a:lstStyle/>
          <a:p>
            <a:r>
              <a:rPr lang="en-US" sz="2800" dirty="0"/>
              <a:t>Symbiosis: any close relationship between species of animals/plants</a:t>
            </a:r>
          </a:p>
          <a:p>
            <a:pPr lvl="1"/>
            <a:r>
              <a:rPr lang="en-US" sz="2400" dirty="0"/>
              <a:t>Mutualism: both species benefit</a:t>
            </a:r>
          </a:p>
          <a:p>
            <a:pPr lvl="1"/>
            <a:r>
              <a:rPr lang="en-US" sz="2400" dirty="0"/>
              <a:t>Commensalism: one organism benefit and the other is not helped or harmed</a:t>
            </a:r>
          </a:p>
          <a:p>
            <a:pPr lvl="1"/>
            <a:r>
              <a:rPr lang="en-US" sz="2400" dirty="0"/>
              <a:t>Parasitism: one organism benefits, the other is harmed and may even die. </a:t>
            </a:r>
            <a:endParaRPr lang="en-US" sz="2400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://wosu.pbslearningmedia.org/resource/nat08.living.eco.ecos.travcom/unlikely-travel-companions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practice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3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 among 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524001"/>
            <a:ext cx="7125112" cy="433479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Niche: The role of an organism in an ecosystem</a:t>
            </a:r>
          </a:p>
          <a:p>
            <a:pPr lvl="1"/>
            <a:r>
              <a:rPr lang="en-US" sz="2400" dirty="0" smtClean="0"/>
              <a:t>What is a frogs niche in a pond ecosystem?</a:t>
            </a:r>
          </a:p>
          <a:p>
            <a:pPr lvl="1"/>
            <a:r>
              <a:rPr lang="en-US" sz="2400" dirty="0" smtClean="0"/>
              <a:t>What is a plants niche in the pond ecosystem? </a:t>
            </a:r>
          </a:p>
          <a:p>
            <a:pPr lvl="1"/>
            <a:r>
              <a:rPr lang="en-US" sz="2400" dirty="0" smtClean="0"/>
              <a:t>What is your niche today in this class?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664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 among 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Habitat: the place where an organism lives.</a:t>
            </a:r>
          </a:p>
          <a:p>
            <a:pPr lvl="1"/>
            <a:r>
              <a:rPr lang="en-US" sz="2800" dirty="0" smtClean="0"/>
              <a:t>Where is a polar bears habitat?</a:t>
            </a:r>
          </a:p>
          <a:p>
            <a:pPr lvl="1"/>
            <a:r>
              <a:rPr lang="en-US" sz="2800" dirty="0" smtClean="0"/>
              <a:t>Where is a whales habitat?</a:t>
            </a:r>
          </a:p>
          <a:p>
            <a:pPr lvl="1"/>
            <a:r>
              <a:rPr lang="en-US" sz="2800" dirty="0" smtClean="0"/>
              <a:t>Where is your habitat?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201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" y="76200"/>
            <a:ext cx="8880764" cy="924475"/>
          </a:xfrm>
        </p:spPr>
        <p:txBody>
          <a:bodyPr/>
          <a:lstStyle/>
          <a:p>
            <a:r>
              <a:rPr lang="en-US" dirty="0" smtClean="0"/>
              <a:t>Section 3: Energy through the ecosystem</a:t>
            </a:r>
            <a:br>
              <a:rPr lang="en-US" dirty="0" smtClean="0"/>
            </a:br>
            <a:r>
              <a:rPr lang="en-US" dirty="0" smtClean="0"/>
              <a:t>Vocabulary Swat??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762001"/>
            <a:ext cx="7125112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/>
              <a:t>Vocab review</a:t>
            </a:r>
          </a:p>
          <a:p>
            <a:r>
              <a:rPr lang="en-US" sz="2200" dirty="0" smtClean="0"/>
              <a:t>Ecosystem</a:t>
            </a:r>
          </a:p>
          <a:p>
            <a:r>
              <a:rPr lang="en-US" sz="2200" dirty="0" smtClean="0"/>
              <a:t>Ecology</a:t>
            </a:r>
          </a:p>
          <a:p>
            <a:r>
              <a:rPr lang="en-US" sz="2200" dirty="0" smtClean="0"/>
              <a:t>Biosphere</a:t>
            </a:r>
          </a:p>
          <a:p>
            <a:r>
              <a:rPr lang="en-US" sz="2200" dirty="0" smtClean="0"/>
              <a:t>Biotic factor</a:t>
            </a:r>
          </a:p>
          <a:p>
            <a:r>
              <a:rPr lang="en-US" sz="2200" dirty="0" smtClean="0"/>
              <a:t>Abiotic factor</a:t>
            </a:r>
          </a:p>
          <a:p>
            <a:r>
              <a:rPr lang="en-US" sz="2200" dirty="0" smtClean="0"/>
              <a:t>Population</a:t>
            </a:r>
          </a:p>
          <a:p>
            <a:r>
              <a:rPr lang="en-US" sz="2200" dirty="0" smtClean="0"/>
              <a:t>Community</a:t>
            </a:r>
          </a:p>
          <a:p>
            <a:r>
              <a:rPr lang="en-US" sz="2200" dirty="0" smtClean="0"/>
              <a:t>Limiting factor</a:t>
            </a:r>
          </a:p>
          <a:p>
            <a:r>
              <a:rPr lang="en-US" sz="2200" dirty="0" smtClean="0"/>
              <a:t>Niche</a:t>
            </a:r>
          </a:p>
          <a:p>
            <a:r>
              <a:rPr lang="en-US" sz="2200" dirty="0" smtClean="0"/>
              <a:t>Habitat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697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through the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Energy moves through an ecosystem in the form of food!!</a:t>
            </a:r>
          </a:p>
          <a:p>
            <a:pPr lvl="1"/>
            <a:r>
              <a:rPr lang="en-US" sz="2600" dirty="0" smtClean="0"/>
              <a:t>Lets take a look at how this happens…</a:t>
            </a:r>
          </a:p>
          <a:p>
            <a:pPr lvl="1"/>
            <a:endParaRPr lang="en-US" sz="2600" dirty="0"/>
          </a:p>
          <a:p>
            <a:pPr lvl="2"/>
            <a:r>
              <a:rPr lang="en-US" sz="2400" dirty="0">
                <a:hlinkClick r:id="rId2"/>
              </a:rPr>
              <a:t>http://www.pbslearningmedia.org/resource/hew06.sci.life.reg.foodweb/energy-flow-in-the-coral-reef-ecosystem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81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through the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Producers vs. Consumers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74189775"/>
              </p:ext>
            </p:extLst>
          </p:nvPr>
        </p:nvGraphicFramePr>
        <p:xfrm>
          <a:off x="762000" y="1930400"/>
          <a:ext cx="70866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010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C</a:t>
            </a:r>
            <a:r>
              <a:rPr lang="en-US" dirty="0" smtClean="0"/>
              <a:t>hapters 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Ecology is the study of interacting ecosystems</a:t>
            </a:r>
          </a:p>
          <a:p>
            <a:r>
              <a:rPr lang="en-US" sz="2800" dirty="0" smtClean="0"/>
              <a:t>Ecosystems have living and nonliving parts.</a:t>
            </a:r>
          </a:p>
          <a:p>
            <a:r>
              <a:rPr lang="en-US" sz="2800" dirty="0" smtClean="0"/>
              <a:t>All living things are organized into groups.</a:t>
            </a:r>
          </a:p>
          <a:p>
            <a:r>
              <a:rPr lang="en-US" sz="2800" dirty="0" smtClean="0"/>
              <a:t>Energy moves within ecosystems.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381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through the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So… what is a decomposer??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71926"/>
            <a:ext cx="18478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72395"/>
            <a:ext cx="2476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1012" y="4319589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14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4898448"/>
            <a:ext cx="2343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720" y="0"/>
            <a:ext cx="7125113" cy="924475"/>
          </a:xfrm>
        </p:spPr>
        <p:txBody>
          <a:bodyPr/>
          <a:lstStyle/>
          <a:p>
            <a:r>
              <a:rPr lang="en-US" dirty="0" smtClean="0"/>
              <a:t>Energy through the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685800"/>
            <a:ext cx="7125112" cy="517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Modeling the flow of energy:</a:t>
            </a:r>
          </a:p>
          <a:p>
            <a:r>
              <a:rPr lang="en-US" sz="2400" dirty="0" smtClean="0"/>
              <a:t>We can show the flow of energy through a food chain or a food web </a:t>
            </a:r>
            <a:r>
              <a:rPr lang="en-US" sz="2400" dirty="0"/>
              <a:t>!! </a:t>
            </a:r>
            <a:endParaRPr lang="en-US" sz="2400" dirty="0" smtClean="0"/>
          </a:p>
          <a:p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://wosu.pbslearningmedia.org/asset/lsps07_int_oceanfoodweb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smtClean="0"/>
              <a:t> </a:t>
            </a:r>
          </a:p>
          <a:p>
            <a:pPr lvl="1"/>
            <a:r>
              <a:rPr lang="en-US" sz="2200" dirty="0" smtClean="0"/>
              <a:t>Can you make a food web using the following organisms. </a:t>
            </a:r>
          </a:p>
          <a:p>
            <a:pPr lvl="1"/>
            <a:endParaRPr lang="en-US" sz="2200" dirty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pPr marL="457200" lvl="1" indent="0">
              <a:buNone/>
            </a:pPr>
            <a:endParaRPr lang="en-US" sz="2200" dirty="0" smtClean="0"/>
          </a:p>
          <a:p>
            <a:pPr marL="457200" lvl="1" indent="0">
              <a:buNone/>
            </a:pPr>
            <a:endParaRPr lang="en-US" sz="2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07948"/>
            <a:ext cx="2114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661497"/>
            <a:ext cx="228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3556721"/>
            <a:ext cx="18288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68" y="3352800"/>
            <a:ext cx="28003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277" y="4574598"/>
            <a:ext cx="20097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8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through the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Food Web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5791200" cy="433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89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 interactive lab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http://www.learner.org/courses/envsci/interactives/ecology/ecology.html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24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Ecological succession</a:t>
            </a:r>
            <a:r>
              <a:rPr lang="en-US" dirty="0"/>
              <a:t> is the observed process of change in the species structure of an </a:t>
            </a:r>
            <a:r>
              <a:rPr lang="en-US" b="1" dirty="0"/>
              <a:t>ecological</a:t>
            </a:r>
            <a:r>
              <a:rPr lang="en-US" dirty="0"/>
              <a:t> community over time.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Licking Heights intro task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74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Succession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1"/>
            <a:ext cx="8534400" cy="5105400"/>
          </a:xfrm>
        </p:spPr>
        <p:txBody>
          <a:bodyPr>
            <a:normAutofit/>
          </a:bodyPr>
          <a:lstStyle/>
          <a:p>
            <a:r>
              <a:rPr lang="en-US" sz="2400" dirty="0"/>
              <a:t>The first batches of organisms that establish themselves in that environment are called primary colonizers, primary community, or simply pioneers.</a:t>
            </a:r>
          </a:p>
          <a:p>
            <a:r>
              <a:rPr lang="en-US" sz="2400" dirty="0"/>
              <a:t>Primary succession occurs where the area is totally devoid of vegetation such as places devastated by volcanic activity or glaciations. </a:t>
            </a:r>
            <a:endParaRPr lang="en-US" sz="2400" dirty="0" smtClean="0"/>
          </a:p>
          <a:p>
            <a:pPr lvl="1"/>
            <a:r>
              <a:rPr lang="en-US" dirty="0" smtClean="0"/>
              <a:t>Typical </a:t>
            </a:r>
            <a:r>
              <a:rPr lang="en-US" dirty="0"/>
              <a:t>examples of primary succession are species such as lichens and algae. They form the base line for other species to sprout up and grow in the area.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26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Succession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This </a:t>
            </a:r>
            <a:r>
              <a:rPr lang="en-US" sz="2000" dirty="0"/>
              <a:t>type of succession is forced because the previous population was wiped out due to factors such as sudden steep changes in the climate such as a flood or drought or biotic interventions such as concreting or fire. </a:t>
            </a:r>
            <a:endParaRPr lang="en-US" sz="2000" dirty="0" smtClean="0"/>
          </a:p>
          <a:p>
            <a:r>
              <a:rPr lang="en-US" sz="2000" dirty="0" smtClean="0"/>
              <a:t>Due </a:t>
            </a:r>
            <a:r>
              <a:rPr lang="en-US" sz="2000" dirty="0"/>
              <a:t>to these factors the area lost the living matter, but the substratum has been modified to sustain living matter and thus the next population developing there is called a secondary succession.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2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Compare…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74798"/>
            <a:ext cx="7437471" cy="2768601"/>
          </a:xfrm>
        </p:spPr>
      </p:pic>
      <p:sp>
        <p:nvSpPr>
          <p:cNvPr id="5" name="Rectangle 4"/>
          <p:cNvSpPr/>
          <p:nvPr/>
        </p:nvSpPr>
        <p:spPr>
          <a:xfrm>
            <a:off x="556435" y="2246020"/>
            <a:ext cx="76962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8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1" y="637624"/>
            <a:ext cx="9004194" cy="56126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Lion 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Movie and Extension Pack</a:t>
            </a:r>
          </a:p>
          <a:p>
            <a:r>
              <a:rPr lang="en-US" dirty="0">
                <a:hlinkClick r:id="rId3"/>
              </a:rPr>
              <a:t>http://www.bing.com/videos/search?q=the+lion+king+full+movie&amp;view=detail&amp;&amp;&amp;</a:t>
            </a:r>
            <a:r>
              <a:rPr lang="en-US" dirty="0" smtClean="0">
                <a:hlinkClick r:id="rId3"/>
              </a:rPr>
              <a:t>mid=AEDD69163C077055A429AEDD69163C077055A429&amp;rvsmid=AEDD69163C077055A429AEDD69163C077055A429#view=detail&amp;mid=AEDD69163C077055A429AEDD69163C077055A429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Biomes chapter 6: section 2 (land) and 3 (water)</a:t>
            </a:r>
          </a:p>
          <a:p>
            <a:pPr lvl="1"/>
            <a:r>
              <a:rPr lang="en-US" dirty="0" smtClean="0"/>
              <a:t>Research a biome and Shadow box/posters then gallery walk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26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ecosystem?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Ecosystem: is made up of organisms interacting with one another and with nonliving factors to form a working unit.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0647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ecosystem?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Ecology: is the study of interactions that take place among living and nonliving parts of an ecosystem.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7004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ecosystem?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Biosphere: is the part of Earth where organisms can live. </a:t>
            </a:r>
          </a:p>
          <a:p>
            <a:pPr lvl="1"/>
            <a:r>
              <a:rPr lang="en-US" sz="2400" dirty="0" smtClean="0"/>
              <a:t>Includes the top layer of Earth’s crust, oceans, rivers, and lakes, as well as the surrounding atmosphere. 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86200"/>
            <a:ext cx="3251491" cy="279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72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125113" cy="924475"/>
          </a:xfrm>
        </p:spPr>
        <p:txBody>
          <a:bodyPr/>
          <a:lstStyle/>
          <a:p>
            <a:r>
              <a:rPr lang="en-US" dirty="0" smtClean="0"/>
              <a:t>What is an ecosystem?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     Biotic vs. Abiotic factors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44038964"/>
              </p:ext>
            </p:extLst>
          </p:nvPr>
        </p:nvGraphicFramePr>
        <p:xfrm>
          <a:off x="762000" y="1066800"/>
          <a:ext cx="7239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59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practice!!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http://www.pbslearningmedia.org/asset/lsps07_int_ecosystem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ecosystem?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Every ecosystem is made up of many biotic and abiotic factors working together. </a:t>
            </a:r>
          </a:p>
          <a:p>
            <a:r>
              <a:rPr lang="en-US" sz="2800" dirty="0" smtClean="0"/>
              <a:t>These factors can be balanced or off balanced</a:t>
            </a:r>
          </a:p>
          <a:p>
            <a:pPr marL="0" indent="0">
              <a:buNone/>
            </a:pPr>
            <a:r>
              <a:rPr lang="en-US" sz="2800" dirty="0" smtClean="0"/>
              <a:t>Exit Card:</a:t>
            </a:r>
          </a:p>
          <a:p>
            <a:r>
              <a:rPr lang="en-US" sz="2800" dirty="0" smtClean="0"/>
              <a:t>What could cause an ecosystem to be off balance??</a:t>
            </a:r>
          </a:p>
          <a:p>
            <a:pPr lvl="1"/>
            <a:r>
              <a:rPr lang="en-US" sz="2600" dirty="0">
                <a:hlinkClick r:id="rId2"/>
              </a:rPr>
              <a:t>http://wosu.pbslearningmedia.org/resource/rr10.sci.living.eco.ecosys/ecosystem</a:t>
            </a:r>
            <a:r>
              <a:rPr lang="en-US" sz="2600" dirty="0" smtClean="0">
                <a:hlinkClick r:id="rId2"/>
              </a:rPr>
              <a:t>/</a:t>
            </a:r>
            <a:r>
              <a:rPr lang="en-US" sz="2600" dirty="0" smtClean="0"/>
              <a:t> example</a:t>
            </a:r>
          </a:p>
        </p:txBody>
      </p:sp>
    </p:spTree>
    <p:extLst>
      <p:ext uri="{BB962C8B-B14F-4D97-AF65-F5344CB8AC3E}">
        <p14:creationId xmlns:p14="http://schemas.microsoft.com/office/powerpoint/2010/main" val="393841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tum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TC102455610[[fn=Autumn]]</Template>
  <TotalTime>23327</TotalTime>
  <Words>987</Words>
  <Application>Microsoft Office PowerPoint</Application>
  <PresentationFormat>On-screen Show (4:3)</PresentationFormat>
  <Paragraphs>192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Century Gothic</vt:lpstr>
      <vt:lpstr>Courier New</vt:lpstr>
      <vt:lpstr>Trebuchet MS</vt:lpstr>
      <vt:lpstr>Verdana</vt:lpstr>
      <vt:lpstr>Wingdings 2</vt:lpstr>
      <vt:lpstr>Wingdings 3</vt:lpstr>
      <vt:lpstr>Autumn</vt:lpstr>
      <vt:lpstr>Ion</vt:lpstr>
      <vt:lpstr>Ecology/ populations &amp; succession</vt:lpstr>
      <vt:lpstr>Bell work</vt:lpstr>
      <vt:lpstr>This Chapters Big Ideas</vt:lpstr>
      <vt:lpstr>What is an ecosystem?</vt:lpstr>
      <vt:lpstr>What is an ecosystem?</vt:lpstr>
      <vt:lpstr>What is an ecosystem?</vt:lpstr>
      <vt:lpstr>What is an ecosystem?</vt:lpstr>
      <vt:lpstr>Lets practice!!</vt:lpstr>
      <vt:lpstr>What is an ecosystem?</vt:lpstr>
      <vt:lpstr>Virtual Lab</vt:lpstr>
      <vt:lpstr>Section2: Relationships among living things</vt:lpstr>
      <vt:lpstr>Relationships among living things</vt:lpstr>
      <vt:lpstr>Relationships among living things</vt:lpstr>
      <vt:lpstr>Relationships among living things</vt:lpstr>
      <vt:lpstr>Relationship among living things</vt:lpstr>
      <vt:lpstr>Is this a Population or community?</vt:lpstr>
      <vt:lpstr>Identify two populations below…</vt:lpstr>
      <vt:lpstr>Relationships among living things</vt:lpstr>
      <vt:lpstr>Relationships among living things</vt:lpstr>
      <vt:lpstr>Relationship among living things</vt:lpstr>
      <vt:lpstr>Relationships among living things</vt:lpstr>
      <vt:lpstr>Relationships among living things</vt:lpstr>
      <vt:lpstr>Relationships among living things</vt:lpstr>
      <vt:lpstr>Symbiotic Relationships</vt:lpstr>
      <vt:lpstr>Relationships among living things</vt:lpstr>
      <vt:lpstr>Relationships among living things</vt:lpstr>
      <vt:lpstr>Section 3: Energy through the ecosystem Vocabulary Swat??</vt:lpstr>
      <vt:lpstr>Energy through the ecosystem</vt:lpstr>
      <vt:lpstr>Energy through the ecosystem</vt:lpstr>
      <vt:lpstr>Energy through the ecosystem</vt:lpstr>
      <vt:lpstr>Energy through the ecosystem</vt:lpstr>
      <vt:lpstr>Energy through the ecosystem</vt:lpstr>
      <vt:lpstr>Ecosystem interactive lab </vt:lpstr>
      <vt:lpstr>Intro to Succession</vt:lpstr>
      <vt:lpstr>Primary Succession </vt:lpstr>
      <vt:lpstr>Secondary Succession </vt:lpstr>
      <vt:lpstr>Lets Compare…</vt:lpstr>
      <vt:lpstr>Lion King</vt:lpstr>
      <vt:lpstr>Chapter review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</dc:creator>
  <cp:lastModifiedBy>RhoaCi</cp:lastModifiedBy>
  <cp:revision>51</cp:revision>
  <dcterms:created xsi:type="dcterms:W3CDTF">2013-02-19T16:18:28Z</dcterms:created>
  <dcterms:modified xsi:type="dcterms:W3CDTF">2017-11-29T18:32:15Z</dcterms:modified>
</cp:coreProperties>
</file>