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85" r:id="rId7"/>
    <p:sldId id="272" r:id="rId8"/>
    <p:sldId id="262" r:id="rId9"/>
    <p:sldId id="263" r:id="rId10"/>
    <p:sldId id="266" r:id="rId11"/>
    <p:sldId id="269" r:id="rId12"/>
    <p:sldId id="270" r:id="rId13"/>
    <p:sldId id="273" r:id="rId14"/>
    <p:sldId id="274" r:id="rId15"/>
    <p:sldId id="28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08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B9A83744-F7BA-4DCF-AB4B-C14F944122A4}"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BCE09-3C4F-42B4-BEBD-3FA266CB921F}"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83744-F7BA-4DCF-AB4B-C14F944122A4}"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BCE09-3C4F-42B4-BEBD-3FA266CB921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83744-F7BA-4DCF-AB4B-C14F944122A4}"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BCE09-3C4F-42B4-BEBD-3FA266CB921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83744-F7BA-4DCF-AB4B-C14F944122A4}"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BCE09-3C4F-42B4-BEBD-3FA266CB921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B9A83744-F7BA-4DCF-AB4B-C14F944122A4}" type="datetimeFigureOut">
              <a:rPr lang="en-US" smtClean="0"/>
              <a:t>1/4/2017</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14BBCE09-3C4F-42B4-BEBD-3FA266CB921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A83744-F7BA-4DCF-AB4B-C14F944122A4}"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BCE09-3C4F-42B4-BEBD-3FA266CB921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A83744-F7BA-4DCF-AB4B-C14F944122A4}" type="datetimeFigureOut">
              <a:rPr lang="en-US" smtClean="0"/>
              <a:t>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BBCE09-3C4F-42B4-BEBD-3FA266CB921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A83744-F7BA-4DCF-AB4B-C14F944122A4}" type="datetimeFigureOut">
              <a:rPr lang="en-US" smtClean="0"/>
              <a:t>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BBCE09-3C4F-42B4-BEBD-3FA266CB921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A83744-F7BA-4DCF-AB4B-C14F944122A4}" type="datetimeFigureOut">
              <a:rPr lang="en-US" smtClean="0"/>
              <a:t>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BBCE09-3C4F-42B4-BEBD-3FA266CB92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9A83744-F7BA-4DCF-AB4B-C14F944122A4}"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BCE09-3C4F-42B4-BEBD-3FA266CB921F}"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B9A83744-F7BA-4DCF-AB4B-C14F944122A4}"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BCE09-3C4F-42B4-BEBD-3FA266CB921F}"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B9A83744-F7BA-4DCF-AB4B-C14F944122A4}" type="datetimeFigureOut">
              <a:rPr lang="en-US" smtClean="0"/>
              <a:t>1/4/2017</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14BBCE09-3C4F-42B4-BEBD-3FA266CB921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bozemanscience.com/029-mendelian-genetic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Heredity </a:t>
            </a:r>
            <a:endParaRPr lang="en-US" dirty="0"/>
          </a:p>
        </p:txBody>
      </p:sp>
      <p:sp>
        <p:nvSpPr>
          <p:cNvPr id="3" name="Subtitle 2"/>
          <p:cNvSpPr>
            <a:spLocks noGrp="1"/>
          </p:cNvSpPr>
          <p:nvPr>
            <p:ph type="subTitle" idx="1"/>
          </p:nvPr>
        </p:nvSpPr>
        <p:spPr/>
        <p:txBody>
          <a:bodyPr/>
          <a:lstStyle/>
          <a:p>
            <a:r>
              <a:rPr lang="en-US" dirty="0" smtClean="0"/>
              <a:t>Chapter 11</a:t>
            </a:r>
          </a:p>
          <a:p>
            <a:r>
              <a:rPr lang="en-US" dirty="0" smtClean="0"/>
              <a:t>Green Book</a:t>
            </a:r>
            <a:endParaRPr lang="en-US" dirty="0"/>
          </a:p>
        </p:txBody>
      </p:sp>
    </p:spTree>
    <p:extLst>
      <p:ext uri="{BB962C8B-B14F-4D97-AF65-F5344CB8AC3E}">
        <p14:creationId xmlns:p14="http://schemas.microsoft.com/office/powerpoint/2010/main" val="371826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Genetics since </a:t>
            </a:r>
            <a:r>
              <a:rPr lang="en-US" dirty="0"/>
              <a:t>M</a:t>
            </a:r>
            <a:r>
              <a:rPr lang="en-US" dirty="0" smtClean="0"/>
              <a:t>endel</a:t>
            </a:r>
            <a:endParaRPr lang="en-US" dirty="0"/>
          </a:p>
        </p:txBody>
      </p:sp>
      <p:sp>
        <p:nvSpPr>
          <p:cNvPr id="3" name="Content Placeholder 2"/>
          <p:cNvSpPr>
            <a:spLocks noGrp="1"/>
          </p:cNvSpPr>
          <p:nvPr>
            <p:ph idx="1"/>
          </p:nvPr>
        </p:nvSpPr>
        <p:spPr/>
        <p:txBody>
          <a:bodyPr>
            <a:normAutofit/>
          </a:bodyPr>
          <a:lstStyle/>
          <a:p>
            <a:r>
              <a:rPr lang="en-US" sz="3200" dirty="0" smtClean="0"/>
              <a:t>Incomplete dominance: two homozygous parents show an intermediate phenotype. </a:t>
            </a:r>
            <a:endParaRPr lang="en-US" sz="3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3200400"/>
            <a:ext cx="2286000" cy="2087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733800" y="2743200"/>
            <a:ext cx="1524000" cy="461665"/>
          </a:xfrm>
          <a:prstGeom prst="rect">
            <a:avLst/>
          </a:prstGeom>
          <a:noFill/>
        </p:spPr>
        <p:txBody>
          <a:bodyPr wrap="square" rtlCol="0">
            <a:spAutoFit/>
          </a:bodyPr>
          <a:lstStyle/>
          <a:p>
            <a:r>
              <a:rPr lang="en-US" sz="2400" dirty="0" smtClean="0"/>
              <a:t>A	A</a:t>
            </a:r>
            <a:endParaRPr lang="en-US" sz="2400" dirty="0"/>
          </a:p>
        </p:txBody>
      </p:sp>
      <p:sp>
        <p:nvSpPr>
          <p:cNvPr id="5" name="TextBox 4"/>
          <p:cNvSpPr txBox="1"/>
          <p:nvPr/>
        </p:nvSpPr>
        <p:spPr>
          <a:xfrm>
            <a:off x="2971800" y="3200400"/>
            <a:ext cx="304800" cy="1938992"/>
          </a:xfrm>
          <a:prstGeom prst="rect">
            <a:avLst/>
          </a:prstGeom>
          <a:noFill/>
        </p:spPr>
        <p:txBody>
          <a:bodyPr wrap="square" rtlCol="0">
            <a:spAutoFit/>
          </a:bodyPr>
          <a:lstStyle/>
          <a:p>
            <a:endParaRPr lang="en-US" sz="2400" dirty="0" smtClean="0"/>
          </a:p>
          <a:p>
            <a:r>
              <a:rPr lang="en-US" sz="2400" dirty="0" smtClean="0"/>
              <a:t>a</a:t>
            </a:r>
          </a:p>
          <a:p>
            <a:endParaRPr lang="en-US" sz="2400" dirty="0"/>
          </a:p>
          <a:p>
            <a:endParaRPr lang="en-US" sz="2400" dirty="0" smtClean="0"/>
          </a:p>
          <a:p>
            <a:r>
              <a:rPr lang="en-US" sz="2400" dirty="0"/>
              <a:t>a</a:t>
            </a:r>
            <a:endParaRPr lang="en-US" sz="2400" dirty="0" smtClean="0"/>
          </a:p>
        </p:txBody>
      </p:sp>
      <p:sp>
        <p:nvSpPr>
          <p:cNvPr id="6" name="TextBox 5"/>
          <p:cNvSpPr txBox="1"/>
          <p:nvPr/>
        </p:nvSpPr>
        <p:spPr>
          <a:xfrm>
            <a:off x="3733800" y="3505200"/>
            <a:ext cx="609600" cy="461665"/>
          </a:xfrm>
          <a:prstGeom prst="rect">
            <a:avLst/>
          </a:prstGeom>
          <a:noFill/>
        </p:spPr>
        <p:txBody>
          <a:bodyPr wrap="square" rtlCol="0">
            <a:spAutoFit/>
          </a:bodyPr>
          <a:lstStyle/>
          <a:p>
            <a:r>
              <a:rPr lang="en-US" sz="2400" dirty="0" err="1" smtClean="0">
                <a:solidFill>
                  <a:schemeClr val="bg1"/>
                </a:solidFill>
              </a:rPr>
              <a:t>Aa</a:t>
            </a:r>
            <a:endParaRPr lang="en-US" sz="2400" dirty="0">
              <a:solidFill>
                <a:schemeClr val="bg1"/>
              </a:solidFill>
            </a:endParaRPr>
          </a:p>
        </p:txBody>
      </p:sp>
      <p:sp>
        <p:nvSpPr>
          <p:cNvPr id="7" name="TextBox 6"/>
          <p:cNvSpPr txBox="1"/>
          <p:nvPr/>
        </p:nvSpPr>
        <p:spPr>
          <a:xfrm>
            <a:off x="4724400" y="3505200"/>
            <a:ext cx="685800" cy="461665"/>
          </a:xfrm>
          <a:prstGeom prst="rect">
            <a:avLst/>
          </a:prstGeom>
          <a:noFill/>
        </p:spPr>
        <p:txBody>
          <a:bodyPr wrap="square" rtlCol="0">
            <a:spAutoFit/>
          </a:bodyPr>
          <a:lstStyle/>
          <a:p>
            <a:r>
              <a:rPr lang="en-US" sz="2400" dirty="0" err="1" smtClean="0">
                <a:solidFill>
                  <a:schemeClr val="bg1"/>
                </a:solidFill>
              </a:rPr>
              <a:t>Aa</a:t>
            </a:r>
            <a:endParaRPr lang="en-US" sz="2400" dirty="0">
              <a:solidFill>
                <a:schemeClr val="bg1"/>
              </a:solidFill>
            </a:endParaRPr>
          </a:p>
        </p:txBody>
      </p:sp>
      <p:sp>
        <p:nvSpPr>
          <p:cNvPr id="8" name="TextBox 7"/>
          <p:cNvSpPr txBox="1"/>
          <p:nvPr/>
        </p:nvSpPr>
        <p:spPr>
          <a:xfrm>
            <a:off x="3733800" y="4495800"/>
            <a:ext cx="609600" cy="461665"/>
          </a:xfrm>
          <a:prstGeom prst="rect">
            <a:avLst/>
          </a:prstGeom>
          <a:noFill/>
        </p:spPr>
        <p:txBody>
          <a:bodyPr wrap="square" rtlCol="0">
            <a:spAutoFit/>
          </a:bodyPr>
          <a:lstStyle/>
          <a:p>
            <a:r>
              <a:rPr lang="en-US" sz="2400" dirty="0" err="1" smtClean="0">
                <a:solidFill>
                  <a:schemeClr val="bg1"/>
                </a:solidFill>
              </a:rPr>
              <a:t>Aa</a:t>
            </a:r>
            <a:endParaRPr lang="en-US" sz="2400" dirty="0">
              <a:solidFill>
                <a:schemeClr val="bg1"/>
              </a:solidFill>
            </a:endParaRPr>
          </a:p>
        </p:txBody>
      </p:sp>
      <p:sp>
        <p:nvSpPr>
          <p:cNvPr id="9" name="TextBox 8"/>
          <p:cNvSpPr txBox="1"/>
          <p:nvPr/>
        </p:nvSpPr>
        <p:spPr>
          <a:xfrm>
            <a:off x="4724400" y="4495800"/>
            <a:ext cx="685800" cy="461665"/>
          </a:xfrm>
          <a:prstGeom prst="rect">
            <a:avLst/>
          </a:prstGeom>
          <a:noFill/>
        </p:spPr>
        <p:txBody>
          <a:bodyPr wrap="square" rtlCol="0">
            <a:spAutoFit/>
          </a:bodyPr>
          <a:lstStyle/>
          <a:p>
            <a:r>
              <a:rPr lang="en-US" sz="2400" dirty="0" err="1" smtClean="0">
                <a:solidFill>
                  <a:schemeClr val="bg1"/>
                </a:solidFill>
              </a:rPr>
              <a:t>Aa</a:t>
            </a:r>
            <a:endParaRPr lang="en-US" sz="2400" dirty="0">
              <a:solidFill>
                <a:schemeClr val="bg1"/>
              </a:solidFill>
            </a:endParaRPr>
          </a:p>
        </p:txBody>
      </p:sp>
    </p:spTree>
    <p:extLst>
      <p:ext uri="{BB962C8B-B14F-4D97-AF65-F5344CB8AC3E}">
        <p14:creationId xmlns:p14="http://schemas.microsoft.com/office/powerpoint/2010/main" val="3582530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Genetics since Mendel</a:t>
            </a:r>
            <a:endParaRPr lang="en-US" dirty="0"/>
          </a:p>
        </p:txBody>
      </p:sp>
      <p:sp>
        <p:nvSpPr>
          <p:cNvPr id="3" name="Content Placeholder 2"/>
          <p:cNvSpPr>
            <a:spLocks noGrp="1"/>
          </p:cNvSpPr>
          <p:nvPr>
            <p:ph idx="1"/>
          </p:nvPr>
        </p:nvSpPr>
        <p:spPr/>
        <p:txBody>
          <a:bodyPr>
            <a:normAutofit/>
          </a:bodyPr>
          <a:lstStyle/>
          <a:p>
            <a:r>
              <a:rPr lang="en-US" dirty="0" smtClean="0"/>
              <a:t>Impact </a:t>
            </a:r>
            <a:r>
              <a:rPr lang="en-US" dirty="0" smtClean="0"/>
              <a:t>of the environment: Your environment plays a role in how some of your genes are expressed or whether they are expressed at all (Can be internal or external).</a:t>
            </a:r>
          </a:p>
          <a:p>
            <a:pPr lvl="1"/>
            <a:r>
              <a:rPr lang="en-US" dirty="0" smtClean="0"/>
              <a:t>Cancer/Sunlight</a:t>
            </a:r>
          </a:p>
          <a:p>
            <a:r>
              <a:rPr lang="en-US" dirty="0" smtClean="0"/>
              <a:t>Mutations- causes and effects: Changes in your body’s DNA. This can be caused by internal or external influences. Mutations can be positive or negative. </a:t>
            </a:r>
          </a:p>
          <a:p>
            <a:pPr lvl="1"/>
            <a:r>
              <a:rPr lang="en-US" dirty="0" smtClean="0"/>
              <a:t>Webbed husband </a:t>
            </a:r>
            <a:r>
              <a:rPr lang="en-US" dirty="0" smtClean="0">
                <a:sym typeface="Wingdings" panose="05000000000000000000" pitchFamily="2" charset="2"/>
              </a:rPr>
              <a:t> , x-rays  </a:t>
            </a:r>
            <a:endParaRPr lang="en-US" dirty="0" smtClean="0"/>
          </a:p>
          <a:p>
            <a:r>
              <a:rPr lang="en-US" dirty="0" smtClean="0"/>
              <a:t>Recessive Genetic Disorders: mutation from one or more parents, passed down to the child as a recessive disorder. </a:t>
            </a:r>
          </a:p>
          <a:p>
            <a:pPr lvl="1"/>
            <a:r>
              <a:rPr lang="en-US" dirty="0" smtClean="0"/>
              <a:t>Cystic Fibrosis</a:t>
            </a:r>
          </a:p>
          <a:p>
            <a:pPr marL="0" indent="0">
              <a:buNone/>
            </a:pPr>
            <a:endParaRPr lang="en-US" dirty="0"/>
          </a:p>
        </p:txBody>
      </p:sp>
    </p:spTree>
    <p:extLst>
      <p:ext uri="{BB962C8B-B14F-4D97-AF65-F5344CB8AC3E}">
        <p14:creationId xmlns:p14="http://schemas.microsoft.com/office/powerpoint/2010/main" val="697129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Genetics since Mendel</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r>
              <a:rPr lang="en-US" sz="2800" dirty="0" smtClean="0"/>
              <a:t>Determining gender of a baby!!!</a:t>
            </a:r>
          </a:p>
          <a:p>
            <a:r>
              <a:rPr lang="en-US" sz="2800" dirty="0" smtClean="0"/>
              <a:t>Females carry the XX allele and Males carry the XY allele.</a:t>
            </a:r>
          </a:p>
          <a:p>
            <a:r>
              <a:rPr lang="en-US" sz="2800" dirty="0" smtClean="0"/>
              <a:t>What are the odds of me having a girl vs. having a boy??</a:t>
            </a:r>
            <a:endParaRPr lang="en-US" sz="28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0073" y="4038600"/>
            <a:ext cx="2524125"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1829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808038"/>
          </a:xfrm>
        </p:spPr>
        <p:txBody>
          <a:bodyPr/>
          <a:lstStyle/>
          <a:p>
            <a:r>
              <a:rPr lang="en-US" dirty="0" smtClean="0"/>
              <a:t>Genetics since Mendel</a:t>
            </a:r>
            <a:endParaRPr lang="en-US" dirty="0"/>
          </a:p>
        </p:txBody>
      </p:sp>
      <p:sp>
        <p:nvSpPr>
          <p:cNvPr id="3" name="Content Placeholder 2"/>
          <p:cNvSpPr>
            <a:spLocks noGrp="1"/>
          </p:cNvSpPr>
          <p:nvPr>
            <p:ph idx="1"/>
          </p:nvPr>
        </p:nvSpPr>
        <p:spPr>
          <a:xfrm>
            <a:off x="457200" y="685800"/>
            <a:ext cx="8229600" cy="5440363"/>
          </a:xfrm>
        </p:spPr>
        <p:txBody>
          <a:bodyPr>
            <a:normAutofit/>
          </a:bodyPr>
          <a:lstStyle/>
          <a:p>
            <a:r>
              <a:rPr lang="en-US" sz="3200" dirty="0" smtClean="0"/>
              <a:t>Pedigree: a tool used to help follow a trait through generations of a family.</a:t>
            </a:r>
          </a:p>
          <a:p>
            <a:pPr lvl="1"/>
            <a:r>
              <a:rPr lang="en-US" sz="2800" dirty="0" smtClean="0"/>
              <a:t>Colored=Have trait</a:t>
            </a:r>
          </a:p>
          <a:p>
            <a:pPr lvl="1"/>
            <a:r>
              <a:rPr lang="en-US" sz="2800" dirty="0" smtClean="0"/>
              <a:t>Empty=Don’t have trait</a:t>
            </a:r>
          </a:p>
          <a:p>
            <a:pPr lvl="1"/>
            <a:r>
              <a:rPr lang="en-US" sz="2800" dirty="0" smtClean="0"/>
              <a:t>Half-Colored= Carrier</a:t>
            </a:r>
            <a:endParaRPr lang="en-US" sz="2800"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5333" t="38294" r="54821" b="24621"/>
          <a:stretch/>
        </p:blipFill>
        <p:spPr bwMode="auto">
          <a:xfrm>
            <a:off x="1752600" y="3200400"/>
            <a:ext cx="4953000" cy="3460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80723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Genetics since Mendel</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Using Pedigrees</a:t>
            </a:r>
          </a:p>
          <a:p>
            <a:r>
              <a:rPr lang="en-US" sz="3200" dirty="0" smtClean="0"/>
              <a:t> A pedigree is useful tool for geneticists.</a:t>
            </a:r>
          </a:p>
          <a:p>
            <a:r>
              <a:rPr lang="en-US" sz="3200" dirty="0" smtClean="0"/>
              <a:t>When a geneticist studies past patterns in a pedigree, they can predict the outcome of the baby being born with a specific trait. </a:t>
            </a:r>
          </a:p>
          <a:p>
            <a:pPr lvl="1"/>
            <a:r>
              <a:rPr lang="en-US" sz="2800" dirty="0" smtClean="0"/>
              <a:t>Breeders of animal and plants use this tool to make the “best” babies to sell.</a:t>
            </a:r>
            <a:endParaRPr lang="en-US" sz="2800" dirty="0"/>
          </a:p>
        </p:txBody>
      </p:sp>
    </p:spTree>
    <p:extLst>
      <p:ext uri="{BB962C8B-B14F-4D97-AF65-F5344CB8AC3E}">
        <p14:creationId xmlns:p14="http://schemas.microsoft.com/office/powerpoint/2010/main" val="1483113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Pedigree practice </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spTree>
    <p:extLst>
      <p:ext uri="{BB962C8B-B14F-4D97-AF65-F5344CB8AC3E}">
        <p14:creationId xmlns:p14="http://schemas.microsoft.com/office/powerpoint/2010/main" val="4204862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dirty="0" smtClean="0"/>
              <a:t>Big Ideas of this Chapter!!</a:t>
            </a:r>
            <a:endParaRPr lang="en-US" dirty="0"/>
          </a:p>
        </p:txBody>
      </p:sp>
      <p:sp>
        <p:nvSpPr>
          <p:cNvPr id="3" name="Content Placeholder 2"/>
          <p:cNvSpPr>
            <a:spLocks noGrp="1"/>
          </p:cNvSpPr>
          <p:nvPr>
            <p:ph idx="1"/>
          </p:nvPr>
        </p:nvSpPr>
        <p:spPr>
          <a:xfrm>
            <a:off x="457200" y="990600"/>
            <a:ext cx="8229600" cy="5562600"/>
          </a:xfrm>
        </p:spPr>
        <p:txBody>
          <a:bodyPr>
            <a:noAutofit/>
          </a:bodyPr>
          <a:lstStyle/>
          <a:p>
            <a:r>
              <a:rPr lang="en-US" sz="3200" dirty="0" smtClean="0"/>
              <a:t>Inherited genes determine an organism’s traits. </a:t>
            </a:r>
          </a:p>
          <a:p>
            <a:pPr lvl="1"/>
            <a:r>
              <a:rPr lang="en-US" sz="2800" dirty="0" smtClean="0"/>
              <a:t>Using scientific methods, </a:t>
            </a:r>
            <a:r>
              <a:rPr lang="en-US" sz="2800" dirty="0" err="1" smtClean="0"/>
              <a:t>Gregor</a:t>
            </a:r>
            <a:r>
              <a:rPr lang="en-US" sz="2800" dirty="0" smtClean="0"/>
              <a:t> Mendel discovered the basic principles of genetics. </a:t>
            </a:r>
          </a:p>
          <a:p>
            <a:pPr lvl="1"/>
            <a:r>
              <a:rPr lang="en-US" sz="2800" dirty="0" smtClean="0"/>
              <a:t>It is now known that interactions among alleles, genes, and the </a:t>
            </a:r>
            <a:r>
              <a:rPr lang="en-US" sz="2800" dirty="0" err="1" smtClean="0"/>
              <a:t>enviornment</a:t>
            </a:r>
            <a:r>
              <a:rPr lang="en-US" sz="2800" dirty="0" smtClean="0"/>
              <a:t> determine an organism’s traits.</a:t>
            </a:r>
          </a:p>
          <a:p>
            <a:pPr lvl="1"/>
            <a:r>
              <a:rPr lang="en-US" sz="2800" dirty="0" smtClean="0"/>
              <a:t>Through genetic engineering, scientists can change the DNA of organisms to improve them, increase resistance to insects and diseases, or produce medicines. </a:t>
            </a:r>
            <a:endParaRPr lang="en-US" sz="2800" dirty="0"/>
          </a:p>
        </p:txBody>
      </p:sp>
    </p:spTree>
    <p:extLst>
      <p:ext uri="{BB962C8B-B14F-4D97-AF65-F5344CB8AC3E}">
        <p14:creationId xmlns:p14="http://schemas.microsoft.com/office/powerpoint/2010/main" val="2233317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Genetics</a:t>
            </a:r>
            <a:endParaRPr lang="en-US" dirty="0"/>
          </a:p>
        </p:txBody>
      </p:sp>
      <p:sp>
        <p:nvSpPr>
          <p:cNvPr id="3" name="Content Placeholder 2"/>
          <p:cNvSpPr>
            <a:spLocks noGrp="1"/>
          </p:cNvSpPr>
          <p:nvPr>
            <p:ph idx="1"/>
          </p:nvPr>
        </p:nvSpPr>
        <p:spPr/>
        <p:txBody>
          <a:bodyPr>
            <a:noAutofit/>
          </a:bodyPr>
          <a:lstStyle/>
          <a:p>
            <a:r>
              <a:rPr lang="en-US" sz="2800" u="sng" dirty="0" smtClean="0"/>
              <a:t>Heredity</a:t>
            </a:r>
            <a:r>
              <a:rPr lang="en-US" sz="2800" dirty="0" smtClean="0"/>
              <a:t>: is the passing of traits from parent to offspring. </a:t>
            </a:r>
          </a:p>
          <a:p>
            <a:r>
              <a:rPr lang="en-US" sz="2800" u="sng" dirty="0" smtClean="0"/>
              <a:t>Alleles: </a:t>
            </a:r>
            <a:r>
              <a:rPr lang="en-US" sz="2800" dirty="0" smtClean="0"/>
              <a:t>the different forms of a trait that make up a gene pair</a:t>
            </a:r>
          </a:p>
          <a:p>
            <a:pPr lvl="1"/>
            <a:r>
              <a:rPr lang="en-US" sz="2400" dirty="0" smtClean="0"/>
              <a:t>For example, one allele may carry the trait for dimples while another may carry a trait for no dimples</a:t>
            </a:r>
          </a:p>
          <a:p>
            <a:pPr marL="365760" lvl="1" indent="0">
              <a:buNone/>
            </a:pPr>
            <a:endParaRPr lang="en-US" sz="2400" dirty="0" smtClean="0"/>
          </a:p>
          <a:p>
            <a:r>
              <a:rPr lang="en-US" sz="2800" dirty="0" smtClean="0"/>
              <a:t>The study of how traits are inherited through the interactions of alleles is the science of </a:t>
            </a:r>
            <a:r>
              <a:rPr lang="en-US" sz="3200" b="1" u="sng" dirty="0" smtClean="0"/>
              <a:t>Genetics!</a:t>
            </a:r>
            <a:endParaRPr lang="en-US" sz="2800" b="1" u="sng" dirty="0" smtClean="0"/>
          </a:p>
        </p:txBody>
      </p:sp>
    </p:spTree>
    <p:extLst>
      <p:ext uri="{BB962C8B-B14F-4D97-AF65-F5344CB8AC3E}">
        <p14:creationId xmlns:p14="http://schemas.microsoft.com/office/powerpoint/2010/main" val="1710277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anim calcmode="lin" valueType="num">
                                      <p:cBhvr>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Genetics</a:t>
            </a:r>
            <a:endParaRPr lang="en-US" dirty="0"/>
          </a:p>
        </p:txBody>
      </p:sp>
      <p:sp>
        <p:nvSpPr>
          <p:cNvPr id="3" name="Content Placeholder 2"/>
          <p:cNvSpPr>
            <a:spLocks noGrp="1"/>
          </p:cNvSpPr>
          <p:nvPr>
            <p:ph idx="1"/>
          </p:nvPr>
        </p:nvSpPr>
        <p:spPr/>
        <p:txBody>
          <a:bodyPr/>
          <a:lstStyle/>
          <a:p>
            <a:r>
              <a:rPr lang="en-US" sz="2800" dirty="0" err="1" smtClean="0"/>
              <a:t>Gregor</a:t>
            </a:r>
            <a:r>
              <a:rPr lang="en-US" sz="2800" dirty="0" smtClean="0"/>
              <a:t> Mendel was known as the father of genetics</a:t>
            </a:r>
          </a:p>
          <a:p>
            <a:pPr lvl="1"/>
            <a:r>
              <a:rPr lang="en-US" sz="2400" dirty="0" smtClean="0"/>
              <a:t>He studied plant traits over several generations</a:t>
            </a:r>
          </a:p>
          <a:p>
            <a:pPr lvl="1"/>
            <a:r>
              <a:rPr lang="en-US" sz="2400" dirty="0" smtClean="0"/>
              <a:t>He found that when crossing two plants with different traits, the offspring traits would come out looking like one of the two parents. The offspring that received alleles from both parents he called </a:t>
            </a:r>
            <a:r>
              <a:rPr lang="en-US" sz="2800" b="1" dirty="0" smtClean="0"/>
              <a:t>Hybrids</a:t>
            </a:r>
            <a:r>
              <a:rPr lang="en-US" sz="2400" dirty="0" smtClean="0"/>
              <a:t>. </a:t>
            </a:r>
          </a:p>
          <a:p>
            <a:pPr lvl="1"/>
            <a:r>
              <a:rPr lang="en-US" sz="2800" b="1" dirty="0" smtClean="0"/>
              <a:t>Dominate</a:t>
            </a:r>
            <a:r>
              <a:rPr lang="en-US" sz="2400" dirty="0" smtClean="0"/>
              <a:t> traits/factors dominate, or cover up, the other allele or trait.</a:t>
            </a:r>
          </a:p>
          <a:p>
            <a:pPr lvl="1"/>
            <a:r>
              <a:rPr lang="en-US" sz="2800" b="1" dirty="0" smtClean="0"/>
              <a:t>Recessive</a:t>
            </a:r>
            <a:r>
              <a:rPr lang="en-US" sz="2400" dirty="0" smtClean="0"/>
              <a:t> traits are the traits that get covered up or dominated over. </a:t>
            </a:r>
          </a:p>
          <a:p>
            <a:endParaRPr lang="en-US" dirty="0"/>
          </a:p>
        </p:txBody>
      </p:sp>
    </p:spTree>
    <p:extLst>
      <p:ext uri="{BB962C8B-B14F-4D97-AF65-F5344CB8AC3E}">
        <p14:creationId xmlns:p14="http://schemas.microsoft.com/office/powerpoint/2010/main" val="352753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503238"/>
          </a:xfrm>
        </p:spPr>
        <p:txBody>
          <a:bodyPr>
            <a:normAutofit fontScale="90000"/>
          </a:bodyPr>
          <a:lstStyle/>
          <a:p>
            <a:r>
              <a:rPr lang="en-US" dirty="0" smtClean="0"/>
              <a:t>Genetics</a:t>
            </a:r>
            <a:endParaRPr lang="en-US" dirty="0"/>
          </a:p>
        </p:txBody>
      </p:sp>
      <p:sp>
        <p:nvSpPr>
          <p:cNvPr id="3" name="Content Placeholder 2"/>
          <p:cNvSpPr>
            <a:spLocks noGrp="1"/>
          </p:cNvSpPr>
          <p:nvPr>
            <p:ph idx="1"/>
          </p:nvPr>
        </p:nvSpPr>
        <p:spPr>
          <a:xfrm>
            <a:off x="457200" y="457200"/>
            <a:ext cx="8229600" cy="5668963"/>
          </a:xfrm>
        </p:spPr>
        <p:txBody>
          <a:bodyPr>
            <a:normAutofit/>
          </a:bodyPr>
          <a:lstStyle/>
          <a:p>
            <a:r>
              <a:rPr lang="en-US" sz="2800" dirty="0" err="1" smtClean="0"/>
              <a:t>Punnett</a:t>
            </a:r>
            <a:r>
              <a:rPr lang="en-US" sz="2800" dirty="0" smtClean="0"/>
              <a:t> Squares are one way that Mendel used to study these traits and the probability of them coming up in the offspring.</a:t>
            </a:r>
          </a:p>
          <a:p>
            <a:pPr lvl="1"/>
            <a:r>
              <a:rPr lang="en-US" sz="2400" dirty="0" smtClean="0"/>
              <a:t>Uppercase letters stand for dominate traits/alleles</a:t>
            </a:r>
          </a:p>
          <a:p>
            <a:pPr lvl="1"/>
            <a:r>
              <a:rPr lang="en-US" sz="2400" dirty="0" smtClean="0"/>
              <a:t>Lower case letters stand for recessive traits/alleles</a:t>
            </a:r>
          </a:p>
          <a:p>
            <a:pPr lvl="1"/>
            <a:r>
              <a:rPr lang="en-US" sz="2400" dirty="0" smtClean="0"/>
              <a:t>These letters form a genetic code called a genotype. </a:t>
            </a:r>
          </a:p>
          <a:p>
            <a:pPr lvl="1"/>
            <a:r>
              <a:rPr lang="en-US" sz="2400" dirty="0" smtClean="0"/>
              <a:t>Two of the same alleles as a genotype are considered to be homozygous(AA or </a:t>
            </a:r>
            <a:r>
              <a:rPr lang="en-US" sz="2400" dirty="0" err="1" smtClean="0"/>
              <a:t>aa</a:t>
            </a:r>
            <a:r>
              <a:rPr lang="en-US" sz="2400" dirty="0" smtClean="0"/>
              <a:t>), while two different alleles as a genotype are called heterozygous(</a:t>
            </a:r>
            <a:r>
              <a:rPr lang="en-US" sz="2400" dirty="0" err="1" smtClean="0"/>
              <a:t>Aa</a:t>
            </a:r>
            <a:r>
              <a:rPr lang="en-US" sz="2400" dirty="0" smtClean="0"/>
              <a:t>).</a:t>
            </a:r>
          </a:p>
          <a:p>
            <a:pPr marL="365760" lvl="1" indent="0">
              <a:buNone/>
            </a:pPr>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4343400"/>
            <a:ext cx="2524125" cy="2304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3510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Mendelian Genetics video questions </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www.bozemanscience.com/029-mendelian-genetics</a:t>
            </a:r>
            <a:r>
              <a:rPr lang="en-US" dirty="0" smtClean="0"/>
              <a:t> </a:t>
            </a:r>
            <a:endParaRPr lang="en-US" dirty="0"/>
          </a:p>
        </p:txBody>
      </p:sp>
    </p:spTree>
    <p:extLst>
      <p:ext uri="{BB962C8B-B14F-4D97-AF65-F5344CB8AC3E}">
        <p14:creationId xmlns:p14="http://schemas.microsoft.com/office/powerpoint/2010/main" val="25191378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884238"/>
          </a:xfrm>
        </p:spPr>
        <p:txBody>
          <a:bodyPr/>
          <a:lstStyle/>
          <a:p>
            <a:r>
              <a:rPr lang="en-US" dirty="0" smtClean="0"/>
              <a:t>Genetics Review</a:t>
            </a:r>
            <a:endParaRPr lang="en-US" dirty="0"/>
          </a:p>
        </p:txBody>
      </p:sp>
      <p:sp>
        <p:nvSpPr>
          <p:cNvPr id="3" name="Content Placeholder 2"/>
          <p:cNvSpPr>
            <a:spLocks noGrp="1"/>
          </p:cNvSpPr>
          <p:nvPr>
            <p:ph idx="1"/>
          </p:nvPr>
        </p:nvSpPr>
        <p:spPr>
          <a:xfrm>
            <a:off x="457200" y="990600"/>
            <a:ext cx="8229600" cy="5135563"/>
          </a:xfrm>
        </p:spPr>
        <p:txBody>
          <a:bodyPr>
            <a:noAutofit/>
          </a:bodyPr>
          <a:lstStyle/>
          <a:p>
            <a:r>
              <a:rPr lang="en-US" sz="3200" dirty="0" smtClean="0"/>
              <a:t>Which of these genotypes is Heterozygous? Which is Homozygous?</a:t>
            </a:r>
          </a:p>
          <a:p>
            <a:pPr lvl="1"/>
            <a:r>
              <a:rPr lang="en-US" sz="2800" dirty="0" err="1" smtClean="0"/>
              <a:t>Aa</a:t>
            </a:r>
            <a:r>
              <a:rPr lang="en-US" sz="2800" dirty="0" smtClean="0"/>
              <a:t>, </a:t>
            </a:r>
            <a:r>
              <a:rPr lang="en-US" sz="2800" dirty="0" err="1" smtClean="0"/>
              <a:t>aa</a:t>
            </a:r>
            <a:endParaRPr lang="en-US" sz="2800" dirty="0" smtClean="0"/>
          </a:p>
          <a:p>
            <a:r>
              <a:rPr lang="en-US" sz="3200" dirty="0" smtClean="0"/>
              <a:t>Complete a </a:t>
            </a:r>
            <a:r>
              <a:rPr lang="en-US" sz="3200" dirty="0" err="1" smtClean="0"/>
              <a:t>Punnett</a:t>
            </a:r>
            <a:r>
              <a:rPr lang="en-US" sz="3200" dirty="0" smtClean="0"/>
              <a:t> square using the above genotypes and answer the following questions:</a:t>
            </a:r>
          </a:p>
          <a:p>
            <a:pPr lvl="1"/>
            <a:r>
              <a:rPr lang="en-US" sz="2800" dirty="0" smtClean="0"/>
              <a:t>What is the probability of the offspring having a dominant genotype?</a:t>
            </a:r>
          </a:p>
          <a:p>
            <a:pPr lvl="1"/>
            <a:r>
              <a:rPr lang="en-US" sz="2800" dirty="0" smtClean="0"/>
              <a:t>What is the probability of the offspring having a Homozygous genotype?</a:t>
            </a:r>
            <a:endParaRPr lang="en-US" sz="2800" dirty="0"/>
          </a:p>
        </p:txBody>
      </p:sp>
    </p:spTree>
    <p:extLst>
      <p:ext uri="{BB962C8B-B14F-4D97-AF65-F5344CB8AC3E}">
        <p14:creationId xmlns:p14="http://schemas.microsoft.com/office/powerpoint/2010/main" val="2452027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Genetics</a:t>
            </a:r>
            <a:endParaRPr lang="en-US" dirty="0"/>
          </a:p>
        </p:txBody>
      </p:sp>
      <p:sp>
        <p:nvSpPr>
          <p:cNvPr id="3" name="Content Placeholder 2"/>
          <p:cNvSpPr>
            <a:spLocks noGrp="1"/>
          </p:cNvSpPr>
          <p:nvPr>
            <p:ph idx="1"/>
          </p:nvPr>
        </p:nvSpPr>
        <p:spPr/>
        <p:txBody>
          <a:bodyPr>
            <a:normAutofit/>
          </a:bodyPr>
          <a:lstStyle/>
          <a:p>
            <a:r>
              <a:rPr lang="en-US" sz="2800" dirty="0" smtClean="0"/>
              <a:t>Lets try applying this information: </a:t>
            </a:r>
          </a:p>
          <a:p>
            <a:pPr lvl="1"/>
            <a:r>
              <a:rPr lang="en-US" sz="2400" dirty="0" smtClean="0"/>
              <a:t>Need more practice??</a:t>
            </a:r>
            <a:endParaRPr lang="en-US" sz="2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5073" y="3276600"/>
            <a:ext cx="350457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5936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Genetics</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r>
              <a:rPr lang="en-US" sz="3200" dirty="0" smtClean="0"/>
              <a:t>Review</a:t>
            </a:r>
          </a:p>
          <a:p>
            <a:r>
              <a:rPr lang="en-US" sz="3200" dirty="0" smtClean="0"/>
              <a:t>Sum up of Mendel's ideas:</a:t>
            </a:r>
          </a:p>
          <a:p>
            <a:pPr lvl="1"/>
            <a:r>
              <a:rPr lang="en-US" sz="2800" dirty="0" smtClean="0"/>
              <a:t>Traits are controlled by alleles on chromosomes</a:t>
            </a:r>
          </a:p>
          <a:p>
            <a:pPr lvl="1"/>
            <a:r>
              <a:rPr lang="en-US" sz="2800" dirty="0" smtClean="0"/>
              <a:t>An allele’s effect s dominant or recessive</a:t>
            </a:r>
          </a:p>
          <a:p>
            <a:pPr lvl="1"/>
            <a:r>
              <a:rPr lang="en-US" sz="2800" dirty="0" smtClean="0"/>
              <a:t>When a pair of chromosomes separates during meiosis, the different alleles for a trait move into separate sex cells. </a:t>
            </a:r>
          </a:p>
          <a:p>
            <a:r>
              <a:rPr lang="en-US" sz="3200" dirty="0" smtClean="0"/>
              <a:t>Questions!!!????</a:t>
            </a:r>
            <a:endParaRPr lang="en-US" sz="3200" dirty="0"/>
          </a:p>
        </p:txBody>
      </p:sp>
    </p:spTree>
    <p:extLst>
      <p:ext uri="{BB962C8B-B14F-4D97-AF65-F5344CB8AC3E}">
        <p14:creationId xmlns:p14="http://schemas.microsoft.com/office/powerpoint/2010/main" val="2502896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atch">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5924</TotalTime>
  <Words>650</Words>
  <Application>Microsoft Office PowerPoint</Application>
  <PresentationFormat>On-screen Show (4:3)</PresentationFormat>
  <Paragraphs>79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Tw Cen MT</vt:lpstr>
      <vt:lpstr>Wingdings</vt:lpstr>
      <vt:lpstr>Thatch</vt:lpstr>
      <vt:lpstr>Heredity </vt:lpstr>
      <vt:lpstr>Big Ideas of this Chapter!!</vt:lpstr>
      <vt:lpstr>Genetics</vt:lpstr>
      <vt:lpstr>Genetics</vt:lpstr>
      <vt:lpstr>Genetics</vt:lpstr>
      <vt:lpstr>Mendelian Genetics video questions </vt:lpstr>
      <vt:lpstr>Genetics Review</vt:lpstr>
      <vt:lpstr>Genetics</vt:lpstr>
      <vt:lpstr>Genetics</vt:lpstr>
      <vt:lpstr>Genetics since Mendel</vt:lpstr>
      <vt:lpstr>Genetics since Mendel</vt:lpstr>
      <vt:lpstr>Genetics since Mendel</vt:lpstr>
      <vt:lpstr>Genetics since Mendel</vt:lpstr>
      <vt:lpstr>Genetics since Mendel</vt:lpstr>
      <vt:lpstr>Pedigree practice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Heredity</dc:title>
  <dc:creator>cc</dc:creator>
  <cp:lastModifiedBy>RhoaCi</cp:lastModifiedBy>
  <cp:revision>41</cp:revision>
  <dcterms:created xsi:type="dcterms:W3CDTF">2013-01-24T17:42:22Z</dcterms:created>
  <dcterms:modified xsi:type="dcterms:W3CDTF">2017-01-04T19:43:47Z</dcterms:modified>
</cp:coreProperties>
</file>