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95" r:id="rId1"/>
  </p:sldMasterIdLst>
  <p:notesMasterIdLst>
    <p:notesMasterId r:id="rId9"/>
  </p:notesMasterIdLst>
  <p:handoutMasterIdLst>
    <p:handoutMasterId r:id="rId10"/>
  </p:handoutMasterIdLst>
  <p:sldIdLst>
    <p:sldId id="328" r:id="rId2"/>
    <p:sldId id="357" r:id="rId3"/>
    <p:sldId id="318" r:id="rId4"/>
    <p:sldId id="359" r:id="rId5"/>
    <p:sldId id="314" r:id="rId6"/>
    <p:sldId id="358" r:id="rId7"/>
    <p:sldId id="321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/>
    <p:restoredTop sz="94684"/>
  </p:normalViewPr>
  <p:slideViewPr>
    <p:cSldViewPr>
      <p:cViewPr varScale="1">
        <p:scale>
          <a:sx n="98" d="100"/>
          <a:sy n="98" d="100"/>
        </p:scale>
        <p:origin x="126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F60F7-6AD6-5F42-A54B-A4144B4565A3}" type="datetimeFigureOut">
              <a:rPr lang="en-US" smtClean="0"/>
              <a:pPr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FCD65-08E8-FD41-AA12-EF193BF797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48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FE0D90-7B68-4BDA-A463-EDE1BCB44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309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E0D90-7B68-4BDA-A463-EDE1BCB44AB9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716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E0D90-7B68-4BDA-A463-EDE1BCB44AB9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509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E0D90-7B68-4BDA-A463-EDE1BCB44AB9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178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E0D90-7B68-4BDA-A463-EDE1BCB44AB9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222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E0D90-7B68-4BDA-A463-EDE1BCB44AB9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546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B22D-B056-4B89-A8FF-0F36C51AB9F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11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7A91F-3CFE-4776-B294-A4D30EC815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31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507F-90D2-4DCF-BE65-62254DEF036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05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7095-1B44-4331-9E94-F506A70DDAA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45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5AA5-CF5E-4FEF-A83E-1735B64036E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45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45A0-9D80-43EC-BA1C-4DD3AF87CD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04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404A-13A9-4063-948F-2DF097DE9C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7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CEC9-E92A-4C43-A9FC-DC4E37DD23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26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F1C7-0D75-4FEE-9107-BE79D2F3D59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1235-242D-4198-A299-987E4FCAEE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67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8CBF-E230-44F1-8C63-26F14F00B9E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3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8F54-962A-4F19-B205-E04EB2D5336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98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Speciation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charset="0"/>
              <a:buNone/>
              <a:defRPr/>
            </a:pPr>
            <a:r>
              <a:rPr lang="en-US" cap="none" dirty="0" smtClean="0">
                <a:ea typeface="ＭＳ Ｐゴシック" charset="0"/>
                <a:cs typeface="ＭＳ Ｐゴシック" charset="0"/>
              </a:rPr>
              <a:t>Chapter 17.3 (p.414-416)</a:t>
            </a:r>
            <a:endParaRPr lang="en-US" cap="none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6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87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  <a:ea typeface="ＭＳ Ｐゴシック" panose="020B0600070205080204" pitchFamily="34" charset="-128"/>
              </a:rPr>
              <a:t>Species</a:t>
            </a:r>
          </a:p>
        </p:txBody>
      </p:sp>
      <p:sp>
        <p:nvSpPr>
          <p:cNvPr id="5017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 group of organisms that: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Breed with one another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Produce fertile offspring</a:t>
            </a:r>
          </a:p>
        </p:txBody>
      </p:sp>
      <p:pic>
        <p:nvPicPr>
          <p:cNvPr id="3078" name="Picture 6" descr="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6"/>
          <a:stretch/>
        </p:blipFill>
        <p:spPr bwMode="auto">
          <a:xfrm>
            <a:off x="4114799" y="1417638"/>
            <a:ext cx="4748195" cy="491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7B9899"/>
                </a:solidFill>
                <a:ea typeface="ＭＳ Ｐゴシック" panose="020B0600070205080204" pitchFamily="34" charset="-128"/>
              </a:rPr>
              <a:t>Speciation Begins When</a:t>
            </a:r>
            <a:r>
              <a:rPr lang="mr-IN" altLang="en-US" dirty="0" smtClean="0">
                <a:solidFill>
                  <a:srgbClr val="7B9899"/>
                </a:solidFill>
                <a:ea typeface="ＭＳ Ｐゴシック" panose="020B0600070205080204" pitchFamily="34" charset="-128"/>
              </a:rPr>
              <a:t>…</a:t>
            </a:r>
            <a:endParaRPr lang="en-US" altLang="en-US" dirty="0">
              <a:solidFill>
                <a:srgbClr val="7B9899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017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3596413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Reproductive isolation occurs.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Gene flow between populations stops.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Different environmental pressures exist.</a:t>
            </a:r>
          </a:p>
        </p:txBody>
      </p:sp>
      <p:pic>
        <p:nvPicPr>
          <p:cNvPr id="5124" name="Picture 4" descr="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36"/>
          <a:stretch/>
        </p:blipFill>
        <p:spPr bwMode="auto">
          <a:xfrm>
            <a:off x="4013063" y="1295399"/>
            <a:ext cx="4521337" cy="550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86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7B9899"/>
                </a:solidFill>
                <a:ea typeface="ＭＳ Ｐゴシック" panose="020B0600070205080204" pitchFamily="34" charset="-128"/>
              </a:rPr>
              <a:t>Genetic Variation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4114800" cy="4572000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Confers reproductive success in different environments.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Each environment selects for different variations.</a:t>
            </a:r>
          </a:p>
        </p:txBody>
      </p:sp>
      <p:pic>
        <p:nvPicPr>
          <p:cNvPr id="4100" name="Picture 4" descr="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90" b="48296"/>
          <a:stretch/>
        </p:blipFill>
        <p:spPr bwMode="auto">
          <a:xfrm>
            <a:off x="4940396" y="1341438"/>
            <a:ext cx="2374804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90" t="50677"/>
          <a:stretch/>
        </p:blipFill>
        <p:spPr bwMode="auto">
          <a:xfrm>
            <a:off x="5105400" y="4123573"/>
            <a:ext cx="2362200" cy="2703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3071795" cy="5135561"/>
          </a:xfrm>
        </p:spPr>
        <p:txBody>
          <a:bodyPr/>
          <a:lstStyle/>
          <a:p>
            <a:r>
              <a:rPr lang="en-US" dirty="0" smtClean="0"/>
              <a:t>Geographic</a:t>
            </a:r>
          </a:p>
          <a:p>
            <a:endParaRPr lang="en-US" dirty="0" smtClean="0"/>
          </a:p>
          <a:p>
            <a:r>
              <a:rPr lang="en-US" dirty="0" smtClean="0"/>
              <a:t>Behavioral</a:t>
            </a:r>
          </a:p>
          <a:p>
            <a:endParaRPr lang="en-US" dirty="0" smtClean="0"/>
          </a:p>
          <a:p>
            <a:r>
              <a:rPr lang="en-US" dirty="0" smtClean="0"/>
              <a:t>Reduced hybrid viability</a:t>
            </a:r>
          </a:p>
          <a:p>
            <a:endParaRPr lang="en-US" dirty="0"/>
          </a:p>
        </p:txBody>
      </p:sp>
      <p:pic>
        <p:nvPicPr>
          <p:cNvPr id="4" name="Picture 6" descr="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6"/>
          <a:stretch/>
        </p:blipFill>
        <p:spPr bwMode="auto">
          <a:xfrm>
            <a:off x="3938605" y="1295400"/>
            <a:ext cx="4748195" cy="491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63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7B9899"/>
                </a:solidFill>
                <a:ea typeface="ＭＳ Ｐゴシック" panose="020B0600070205080204" pitchFamily="34" charset="-128"/>
              </a:rPr>
              <a:t>Additional Barriers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The longer populations remain reproductively isolated from one another the more genetic differences will accumulate, leading to additional reproductive barriers.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Temporal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Mechanical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Offspring sterility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Gametic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13299</TotalTime>
  <Words>97</Words>
  <Application>Microsoft Macintosh PowerPoint</Application>
  <PresentationFormat>On-screen Show (4:3)</PresentationFormat>
  <Paragraphs>33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Mangal</vt:lpstr>
      <vt:lpstr>ＭＳ Ｐゴシック</vt:lpstr>
      <vt:lpstr>Wingdings 2</vt:lpstr>
      <vt:lpstr>Arial</vt:lpstr>
      <vt:lpstr>1_Office Theme</vt:lpstr>
      <vt:lpstr>Speciation</vt:lpstr>
      <vt:lpstr>PowerPoint Presentation</vt:lpstr>
      <vt:lpstr>Species</vt:lpstr>
      <vt:lpstr>Speciation Begins When…</vt:lpstr>
      <vt:lpstr>Genetic Variation</vt:lpstr>
      <vt:lpstr>Barriers to Reproduction</vt:lpstr>
      <vt:lpstr>Additional Barriers</vt:lpstr>
    </vt:vector>
  </TitlesOfParts>
  <Company>Coleen Thorndyke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Darwin Presents His Case</dc:title>
  <dc:creator>Coleen Thorndyke</dc:creator>
  <cp:lastModifiedBy>coleen ouellette</cp:lastModifiedBy>
  <cp:revision>144</cp:revision>
  <cp:lastPrinted>2018-02-26T20:42:11Z</cp:lastPrinted>
  <dcterms:created xsi:type="dcterms:W3CDTF">2013-02-03T18:56:35Z</dcterms:created>
  <dcterms:modified xsi:type="dcterms:W3CDTF">2018-02-28T20:30:14Z</dcterms:modified>
</cp:coreProperties>
</file>