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9" r:id="rId3"/>
    <p:sldId id="285" r:id="rId4"/>
    <p:sldId id="286" r:id="rId5"/>
    <p:sldId id="287" r:id="rId6"/>
    <p:sldId id="288" r:id="rId7"/>
    <p:sldId id="289" r:id="rId8"/>
    <p:sldId id="263" r:id="rId9"/>
    <p:sldId id="264" r:id="rId10"/>
    <p:sldId id="291" r:id="rId11"/>
    <p:sldId id="292" r:id="rId12"/>
    <p:sldId id="293" r:id="rId13"/>
    <p:sldId id="294" r:id="rId14"/>
    <p:sldId id="295" r:id="rId15"/>
    <p:sldId id="296" r:id="rId16"/>
    <p:sldId id="271" r:id="rId17"/>
    <p:sldId id="272" r:id="rId18"/>
    <p:sldId id="297" r:id="rId19"/>
    <p:sldId id="298" r:id="rId20"/>
    <p:sldId id="259" r:id="rId21"/>
    <p:sldId id="261" r:id="rId22"/>
    <p:sldId id="260" r:id="rId23"/>
    <p:sldId id="262" r:id="rId24"/>
    <p:sldId id="265" r:id="rId25"/>
    <p:sldId id="266" r:id="rId26"/>
    <p:sldId id="267" r:id="rId27"/>
    <p:sldId id="268" r:id="rId28"/>
    <p:sldId id="269" r:id="rId29"/>
    <p:sldId id="270" r:id="rId30"/>
    <p:sldId id="274" r:id="rId31"/>
    <p:sldId id="275" r:id="rId32"/>
    <p:sldId id="276" r:id="rId33"/>
    <p:sldId id="277" r:id="rId34"/>
    <p:sldId id="278" r:id="rId35"/>
    <p:sldId id="279" r:id="rId36"/>
    <p:sldId id="28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6880875-614D-8D42-B6C9-7F333BE21AF2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-61687"/>
            <a:ext cx="7313613" cy="1264024"/>
          </a:xfrm>
        </p:spPr>
        <p:txBody>
          <a:bodyPr/>
          <a:lstStyle/>
          <a:p>
            <a:r>
              <a:rPr lang="en-US" u="sng" dirty="0" smtClean="0"/>
              <a:t>Warm-up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02337"/>
            <a:ext cx="6881103" cy="5437949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2800" dirty="0" smtClean="0"/>
              <a:t>What happens to the potential energy of     a snowboarder once he starts to snowboard down the side of a mountain?</a:t>
            </a:r>
          </a:p>
          <a:p>
            <a:pPr marL="457200" indent="-457200">
              <a:buAutoNum type="arabicParenBoth"/>
            </a:pPr>
            <a:r>
              <a:rPr lang="en-US" sz="2800" dirty="0" smtClean="0"/>
              <a:t>As a tennis ball bounces up, back into your hand, what happens to its gravitational energy?</a:t>
            </a:r>
          </a:p>
          <a:p>
            <a:pPr marL="457200" indent="-457200">
              <a:buAutoNum type="arabicParenBoth"/>
            </a:pPr>
            <a:r>
              <a:rPr lang="en-US" sz="2800" dirty="0" smtClean="0"/>
              <a:t>A blow dryer.  A desk lamp.  A microwave.  An Xbox 360.  What do all of these have in common? </a:t>
            </a:r>
            <a:endParaRPr lang="en-US" sz="2800" i="1" dirty="0" smtClean="0"/>
          </a:p>
          <a:p>
            <a:pPr marL="457200" indent="-457200">
              <a:buAutoNum type="arabicParenBoth"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103" y="1202337"/>
            <a:ext cx="14986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14" y="3794417"/>
            <a:ext cx="1447800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114" y="5242217"/>
            <a:ext cx="1473200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</p:spPr>
        <p:txBody>
          <a:bodyPr/>
          <a:lstStyle/>
          <a:p>
            <a:r>
              <a:rPr lang="en-US" dirty="0" smtClean="0"/>
              <a:t>Potential or Kinetic?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2703286"/>
            <a:ext cx="7313613" cy="33478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000" b="1" dirty="0" smtClean="0"/>
              <a:t>An apple on a tree.</a:t>
            </a:r>
            <a:endParaRPr lang="en-US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</p:spPr>
        <p:txBody>
          <a:bodyPr/>
          <a:lstStyle/>
          <a:p>
            <a:r>
              <a:rPr lang="en-US" dirty="0" smtClean="0"/>
              <a:t>Potential or Kinetic?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95714" y="2376714"/>
            <a:ext cx="5225143" cy="2159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000" b="1" dirty="0" smtClean="0"/>
              <a:t>A rolling ball.</a:t>
            </a:r>
            <a:endParaRPr lang="en-US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</p:spPr>
        <p:txBody>
          <a:bodyPr/>
          <a:lstStyle/>
          <a:p>
            <a:r>
              <a:rPr lang="en-US" dirty="0" smtClean="0"/>
              <a:t>Potential </a:t>
            </a:r>
            <a:r>
              <a:rPr lang="en-US" smtClean="0"/>
              <a:t>or Kinetic?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747838"/>
            <a:ext cx="7313613" cy="430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000" b="1" dirty="0" smtClean="0"/>
              <a:t>A stretched rubber band.</a:t>
            </a:r>
            <a:endParaRPr lang="en-US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6858" y="228601"/>
            <a:ext cx="7982856" cy="12640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Gravitational, Elastic, or Chemical?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2975428"/>
            <a:ext cx="7313613" cy="30757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Our food and drink.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228601"/>
            <a:ext cx="7313613" cy="12640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Gravitational, Elastic, or Chemical?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2358570"/>
            <a:ext cx="7313613" cy="36926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A book on a shelf.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228601"/>
            <a:ext cx="7313613" cy="12640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Gravitational, Elastic, or Chemical?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2612570"/>
            <a:ext cx="7313613" cy="34386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A stretched rubber band.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Energy that comes from changes in the nucleus of an atom. </a:t>
            </a:r>
          </a:p>
          <a:p>
            <a:r>
              <a:rPr lang="en-US" sz="3200" b="1" dirty="0" smtClean="0"/>
              <a:t>Large amounts of energy can be released when nuclei are split (fission) or combined (fusion).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68" y="1747838"/>
            <a:ext cx="5363034" cy="4303338"/>
          </a:xfrm>
        </p:spPr>
        <p:txBody>
          <a:bodyPr>
            <a:normAutofit/>
          </a:bodyPr>
          <a:lstStyle/>
          <a:p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21" y="1747838"/>
            <a:ext cx="5326781" cy="3985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0427" y="2699133"/>
            <a:ext cx="3087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Humans have figured out a way to produce electricity using nuclear energy.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228601"/>
            <a:ext cx="7313613" cy="12640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Which one has more Kinetic energy?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747838"/>
            <a:ext cx="7313613" cy="4303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If Mrs. Snider rolled a bowling ball and a soccer ball down the aisle at the same speed, which one would have more kinetic energy?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228601"/>
            <a:ext cx="7313613" cy="12640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Which one has more Kinetic Energy?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2485570"/>
            <a:ext cx="7558314" cy="39007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A tennis ball rolling slow or a tennis ball rolling fast?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snider\AppData\Local\Microsoft\Windows\Temporary Internet Files\Content.IE5\N6T9R7BV\MP9002275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2517648" cy="309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snider\AppData\Local\Microsoft\Windows\Temporary Internet Files\Content.IE5\ACNGUU5X\MP9004308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01" y="457199"/>
            <a:ext cx="2291699" cy="309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csnider\AppData\Local\Microsoft\Windows\Temporary Internet Files\Content.IE5\TPRV29MP\MC9004369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51" y="4114800"/>
            <a:ext cx="2212848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csnider\AppData\Local\Microsoft\Windows\Temporary Internet Files\Content.IE5\GHA8VWRS\MC90043224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99952"/>
            <a:ext cx="1844141" cy="23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csnider\AppData\Local\Microsoft\Windows\Temporary Internet Files\Content.IE5\BQMNWVZ4\MC90039129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51503"/>
            <a:ext cx="1922983" cy="164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17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18" y="1374358"/>
            <a:ext cx="8151168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energy associated with the motion and position of an object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902" y="2557420"/>
            <a:ext cx="2627223" cy="312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3999" cy="1264024"/>
          </a:xfrm>
        </p:spPr>
        <p:txBody>
          <a:bodyPr/>
          <a:lstStyle/>
          <a:p>
            <a:r>
              <a:rPr lang="en-US" dirty="0" smtClean="0"/>
              <a:t>Example of Mechanical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that can be put into motion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72" y="2295721"/>
            <a:ext cx="4653643" cy="3090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972" y="5328008"/>
            <a:ext cx="419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spinning wheel has mechanical energy that is kinetic 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56" y="2295721"/>
            <a:ext cx="4653643" cy="3090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0415" y="5328008"/>
            <a:ext cx="419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When the wheel is still is has mechanical energy that is potential.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29" y="1747838"/>
            <a:ext cx="8599713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vibration and movement of the atoms and molecules within substances.</a:t>
            </a:r>
          </a:p>
          <a:p>
            <a:r>
              <a:rPr lang="en-US" sz="3200" i="1" dirty="0" smtClean="0"/>
              <a:t>The hotter something is, the more kinetic energy its particles have.</a:t>
            </a:r>
          </a:p>
          <a:p>
            <a:r>
              <a:rPr lang="en-US" sz="3200" i="1" dirty="0" smtClean="0"/>
              <a:t>If something is cold, like ice, its particles are moving very slow, or have little kinetic energy. 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Anything that has a temperature.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4" y="2458355"/>
            <a:ext cx="2775857" cy="4163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5286" y="5152587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Water has thermal energy.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energy of moving electrons (generally through a wire).</a:t>
            </a:r>
          </a:p>
          <a:p>
            <a:r>
              <a:rPr lang="en-US" sz="3200" b="1" dirty="0" smtClean="0"/>
              <a:t>A.k.a. electricity!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3" y="2921000"/>
            <a:ext cx="3356428" cy="3356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Electrical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Anything that is powered by electricity requires electrical energy!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870" y="3138715"/>
            <a:ext cx="2993571" cy="3193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7000" y="3138715"/>
            <a:ext cx="3021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Everyday appliances, like lamps, need electrical energy!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2694"/>
            <a:ext cx="7313613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 object’s vibrations transmit sound energy through the air.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829" y="3038876"/>
            <a:ext cx="3947886" cy="352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Sound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Anything that produces sound is giving off sound energy!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86" y="3018065"/>
            <a:ext cx="4132304" cy="3033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3142" y="3556000"/>
            <a:ext cx="2939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radio playing music gives off sound energy!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Produced by vibrations of electrically charged particles.</a:t>
            </a:r>
          </a:p>
          <a:p>
            <a:r>
              <a:rPr lang="en-US" sz="3200" b="1" dirty="0" smtClean="0"/>
              <a:t>Includes visible light, x-rays, gamma rays, and radio waves.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163" y="4108091"/>
            <a:ext cx="3174236" cy="2539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Radiant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Anything that produces a form of light!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822" y="4352998"/>
            <a:ext cx="1581399" cy="2202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5286" y="2599981"/>
            <a:ext cx="349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Light bulbs and the sun give off radiant energy.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64386"/>
            <a:ext cx="3320142" cy="3320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00839" y="333422"/>
            <a:ext cx="7313613" cy="1264024"/>
          </a:xfrm>
        </p:spPr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6571" y="1597446"/>
            <a:ext cx="8508999" cy="475812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Is the ability to make change in matter and do work.</a:t>
            </a:r>
          </a:p>
          <a:p>
            <a:r>
              <a:rPr lang="en-US" sz="3200" dirty="0" smtClean="0"/>
              <a:t>Example:</a:t>
            </a:r>
          </a:p>
          <a:p>
            <a:pPr lvl="1"/>
            <a:r>
              <a:rPr lang="en-US" sz="3000" dirty="0" smtClean="0"/>
              <a:t> The tennis player does work on her racket by exerting force on it.</a:t>
            </a:r>
          </a:p>
          <a:p>
            <a:pPr lvl="1"/>
            <a:r>
              <a:rPr lang="en-US" sz="3000" dirty="0" smtClean="0"/>
              <a:t>The racket does work on the ball.</a:t>
            </a:r>
          </a:p>
          <a:p>
            <a:pPr lvl="1"/>
            <a:r>
              <a:rPr lang="en-US" sz="3000" dirty="0" smtClean="0"/>
              <a:t>The ball does work on the net</a:t>
            </a:r>
          </a:p>
          <a:p>
            <a:pPr lvl="1"/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1924583"/>
            <a:ext cx="4737100" cy="405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7571" y="2394857"/>
            <a:ext cx="2440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What kind of energy powers a blow dryer?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07" y="2036911"/>
            <a:ext cx="2959100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1143" y="2467429"/>
            <a:ext cx="3256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From which form do humans get their energy?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65" y="1747158"/>
            <a:ext cx="2981778" cy="4181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9000" y="2467429"/>
            <a:ext cx="35290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The light given off from a candle flame?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8" y="1839685"/>
            <a:ext cx="4862287" cy="4797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4286" y="2394857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moving blades of a fan.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32" y="1766150"/>
            <a:ext cx="6388100" cy="364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5732" y="5706311"/>
            <a:ext cx="74441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The heat produced by a radiator.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47838"/>
            <a:ext cx="63500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976938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The sound of a car speeding past.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47838"/>
            <a:ext cx="3537857" cy="3537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3430" y="5285695"/>
            <a:ext cx="633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sun’s energy.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01600"/>
            <a:ext cx="7313613" cy="1264024"/>
          </a:xfrm>
        </p:spPr>
        <p:txBody>
          <a:bodyPr/>
          <a:lstStyle/>
          <a:p>
            <a:r>
              <a:rPr lang="en-US" dirty="0" smtClean="0"/>
              <a:t>Kinetic Energy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2858" y="1365625"/>
            <a:ext cx="8418285" cy="409537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Is the energy of motion.</a:t>
            </a:r>
          </a:p>
          <a:p>
            <a:r>
              <a:rPr lang="en-US" sz="3200" b="1" dirty="0" smtClean="0"/>
              <a:t>Kinetic energy depends on mass and speed.</a:t>
            </a:r>
          </a:p>
          <a:p>
            <a:r>
              <a:rPr lang="en-US" sz="3200" dirty="0" smtClean="0"/>
              <a:t>The faster something is moving, the more kinetic energy it has.</a:t>
            </a:r>
          </a:p>
          <a:p>
            <a:r>
              <a:rPr lang="en-US" sz="3200" dirty="0" smtClean="0"/>
              <a:t>Also, the more mass a moving object has, the greater its kinetic energy.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62858" y="5461001"/>
            <a:ext cx="8418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MASS?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</p:spPr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492625"/>
            <a:ext cx="8164286" cy="45585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Is the stored energy an object has because of its position.</a:t>
            </a:r>
          </a:p>
          <a:p>
            <a:r>
              <a:rPr lang="en-US" sz="3200" dirty="0" smtClean="0"/>
              <a:t>Example:</a:t>
            </a:r>
          </a:p>
          <a:p>
            <a:pPr lvl="1"/>
            <a:r>
              <a:rPr lang="en-US" sz="3000" dirty="0" smtClean="0"/>
              <a:t>The bow has potential energy because work has been done to change its shape.</a:t>
            </a:r>
          </a:p>
          <a:p>
            <a:pPr lvl="1"/>
            <a:r>
              <a:rPr lang="en-US" sz="3000" dirty="0" smtClean="0"/>
              <a:t>The man has potential energy because he is on the edge of the cliff.</a:t>
            </a:r>
          </a:p>
          <a:p>
            <a:pPr lvl="1"/>
            <a:endParaRPr lang="en-US" sz="3000" dirty="0"/>
          </a:p>
        </p:txBody>
      </p:sp>
      <p:pic>
        <p:nvPicPr>
          <p:cNvPr id="1026" name="Picture 2" descr="C:\Users\snidab\AppData\Local\Microsoft\Windows\Temporary Internet Files\Content.IE5\4V6E34DL\MC9003889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913" y="4992666"/>
            <a:ext cx="1417373" cy="1197559"/>
          </a:xfrm>
          <a:prstGeom prst="rect">
            <a:avLst/>
          </a:prstGeom>
          <a:noFill/>
        </p:spPr>
      </p:pic>
      <p:pic>
        <p:nvPicPr>
          <p:cNvPr id="2" name="Picture 2" descr="C:\Users\snidab\AppData\Local\Microsoft\Windows\Temporary Internet Files\Content.IE5\Y05MQ8D3\MC90037024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8776" y="5029256"/>
            <a:ext cx="1072276" cy="1503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264024"/>
          </a:xfrm>
        </p:spPr>
        <p:txBody>
          <a:bodyPr/>
          <a:lstStyle/>
          <a:p>
            <a:r>
              <a:rPr lang="en-US" dirty="0" smtClean="0"/>
              <a:t>Gravitational Potential Energy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4286" y="1747838"/>
            <a:ext cx="8073571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Energy stored in an object’s height. </a:t>
            </a:r>
          </a:p>
          <a:p>
            <a:r>
              <a:rPr lang="en-US" sz="3200" b="1" dirty="0" smtClean="0"/>
              <a:t>Books on a shelf have gravitational potential energy.</a:t>
            </a:r>
          </a:p>
          <a:p>
            <a:r>
              <a:rPr lang="en-US" sz="3200" b="1" dirty="0" smtClean="0"/>
              <a:t>The higher the elevation, the more gravitational potential energy the object has.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</p:spPr>
        <p:txBody>
          <a:bodyPr/>
          <a:lstStyle/>
          <a:p>
            <a:r>
              <a:rPr lang="en-US" dirty="0" smtClean="0"/>
              <a:t>Elastic Potential Energy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747838"/>
            <a:ext cx="7313613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Energy stored in an object’s tension.</a:t>
            </a:r>
          </a:p>
          <a:p>
            <a:r>
              <a:rPr lang="en-US" sz="3200" b="1" dirty="0" smtClean="0"/>
              <a:t>You change the shape of these objects by stretching them.</a:t>
            </a:r>
          </a:p>
          <a:p>
            <a:r>
              <a:rPr lang="en-US" sz="3200" b="1" dirty="0" smtClean="0"/>
              <a:t>Examples:  bowstrings, springs, rubber bands, the elastic in your socks, etc.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Energy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492625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Energy stored in bonds of atoms and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molcecules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Before you eat that sugary drink or food, it has the potential to give you energy.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Food and drinks have chemical potential energy due to their chemical composition.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Other examples: batteries, gasoline, coal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264024"/>
          </a:xfrm>
        </p:spPr>
        <p:txBody>
          <a:bodyPr/>
          <a:lstStyle/>
          <a:p>
            <a:r>
              <a:rPr lang="en-US" dirty="0" smtClean="0"/>
              <a:t>Example of Chemical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259189"/>
            <a:ext cx="8128000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Inside of batteries are chemicals that help provide the energy that powers things like calculators, toys, handheld games, and more!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71" y="3166698"/>
            <a:ext cx="3004457" cy="300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5911</TotalTime>
  <Words>869</Words>
  <Application>Microsoft Office PowerPoint</Application>
  <PresentationFormat>On-screen Show (4:3)</PresentationFormat>
  <Paragraphs>101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Corbel</vt:lpstr>
      <vt:lpstr>Wingdings</vt:lpstr>
      <vt:lpstr>Studio</vt:lpstr>
      <vt:lpstr>Warm-up</vt:lpstr>
      <vt:lpstr>PowerPoint Presentation</vt:lpstr>
      <vt:lpstr>Energy</vt:lpstr>
      <vt:lpstr>Kinetic Energy</vt:lpstr>
      <vt:lpstr>Potential Energy</vt:lpstr>
      <vt:lpstr>Gravitational Potential Energy</vt:lpstr>
      <vt:lpstr>Elastic Potential Energy</vt:lpstr>
      <vt:lpstr>Chemical Energy</vt:lpstr>
      <vt:lpstr>Example of Chemical Energy</vt:lpstr>
      <vt:lpstr>Potential or Kinetic?</vt:lpstr>
      <vt:lpstr>Potential or Kinetic?</vt:lpstr>
      <vt:lpstr>Potential or Kinetic?</vt:lpstr>
      <vt:lpstr>PowerPoint Presentation</vt:lpstr>
      <vt:lpstr>PowerPoint Presentation</vt:lpstr>
      <vt:lpstr>PowerPoint Presentation</vt:lpstr>
      <vt:lpstr>Nuclear Energy</vt:lpstr>
      <vt:lpstr>Example of Nuclear Energy</vt:lpstr>
      <vt:lpstr>PowerPoint Presentation</vt:lpstr>
      <vt:lpstr>PowerPoint Presentation</vt:lpstr>
      <vt:lpstr>Mechanical Energy</vt:lpstr>
      <vt:lpstr>Example of Mechanical Energy</vt:lpstr>
      <vt:lpstr>Thermal Energy</vt:lpstr>
      <vt:lpstr>Example of Thermal Energy</vt:lpstr>
      <vt:lpstr>Electrical Energy</vt:lpstr>
      <vt:lpstr>Example of Electrical Energy</vt:lpstr>
      <vt:lpstr>Sound Energy</vt:lpstr>
      <vt:lpstr>Example of Sound Energy</vt:lpstr>
      <vt:lpstr>Radiant Energy</vt:lpstr>
      <vt:lpstr>Example of Radiant Energy</vt:lpstr>
      <vt:lpstr>Identify this example as a form of energy …</vt:lpstr>
      <vt:lpstr>Identify this example as a form of energy …</vt:lpstr>
      <vt:lpstr>Identify this example as a form of energy …</vt:lpstr>
      <vt:lpstr>Identify this example as a form of energy …</vt:lpstr>
      <vt:lpstr>Identify this example as a form of energy …</vt:lpstr>
      <vt:lpstr>Identify this example as a form of energy …</vt:lpstr>
      <vt:lpstr>Identify this example as a form of energy …</vt:lpstr>
    </vt:vector>
  </TitlesOfParts>
  <Company>Power Center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(5 minutes)</dc:title>
  <dc:creator>Anne McGuirk</dc:creator>
  <cp:lastModifiedBy>BRETEM</cp:lastModifiedBy>
  <cp:revision>18</cp:revision>
  <dcterms:created xsi:type="dcterms:W3CDTF">2010-10-05T17:33:38Z</dcterms:created>
  <dcterms:modified xsi:type="dcterms:W3CDTF">2016-04-04T11:47:06Z</dcterms:modified>
</cp:coreProperties>
</file>